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3" r:id="rId3"/>
    <p:sldId id="299" r:id="rId4"/>
    <p:sldId id="300" r:id="rId5"/>
    <p:sldId id="274" r:id="rId6"/>
    <p:sldId id="298" r:id="rId7"/>
    <p:sldId id="260" r:id="rId8"/>
    <p:sldId id="301" r:id="rId9"/>
    <p:sldId id="257" r:id="rId10"/>
    <p:sldId id="258" r:id="rId11"/>
    <p:sldId id="259" r:id="rId12"/>
    <p:sldId id="302" r:id="rId13"/>
    <p:sldId id="275" r:id="rId14"/>
    <p:sldId id="266" r:id="rId15"/>
    <p:sldId id="261" r:id="rId16"/>
    <p:sldId id="262" r:id="rId17"/>
    <p:sldId id="263" r:id="rId18"/>
    <p:sldId id="264" r:id="rId19"/>
    <p:sldId id="265" r:id="rId20"/>
    <p:sldId id="267" r:id="rId21"/>
    <p:sldId id="268" r:id="rId22"/>
    <p:sldId id="269" r:id="rId23"/>
    <p:sldId id="271" r:id="rId24"/>
    <p:sldId id="272" r:id="rId25"/>
    <p:sldId id="273" r:id="rId26"/>
    <p:sldId id="288" r:id="rId27"/>
    <p:sldId id="283" r:id="rId28"/>
    <p:sldId id="292" r:id="rId29"/>
    <p:sldId id="284" r:id="rId30"/>
    <p:sldId id="286" r:id="rId31"/>
    <p:sldId id="287" r:id="rId32"/>
    <p:sldId id="289" r:id="rId33"/>
    <p:sldId id="290" r:id="rId34"/>
    <p:sldId id="291" r:id="rId35"/>
    <p:sldId id="296" r:id="rId36"/>
    <p:sldId id="294" r:id="rId37"/>
    <p:sldId id="293" r:id="rId38"/>
    <p:sldId id="278" r:id="rId39"/>
    <p:sldId id="279" r:id="rId40"/>
    <p:sldId id="282"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8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on:Documents:Paris:ESSAI%20PRISONS%201831-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ion:Documents:Paris:ESSAI%20PRISONS%201831-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rion:Documents:Paris:ESSAI%20PRISONS%201831-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rion:Documents:Paris:ESSAI%20PRISONS%201831-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rion:Documents:Paris:ESSAI%20PRISONS%201831-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barChart>
        <c:barDir val="col"/>
        <c:grouping val="clustered"/>
        <c:varyColors val="0"/>
        <c:ser>
          <c:idx val="0"/>
          <c:order val="0"/>
          <c:tx>
            <c:strRef>
              <c:f>Feuil2!$D$2</c:f>
              <c:strCache>
                <c:ptCount val="1"/>
                <c:pt idx="0">
                  <c:v>Nationalité</c:v>
                </c:pt>
              </c:strCache>
            </c:strRef>
          </c:tx>
          <c:invertIfNegative val="0"/>
          <c:cat>
            <c:strRef>
              <c:f>Feuil2!$C$3:$C$10</c:f>
              <c:strCache>
                <c:ptCount val="8"/>
                <c:pt idx="0">
                  <c:v>Belgique</c:v>
                </c:pt>
                <c:pt idx="1">
                  <c:v>France</c:v>
                </c:pt>
                <c:pt idx="2">
                  <c:v>Pays-Bas</c:v>
                </c:pt>
                <c:pt idx="3">
                  <c:v>Russie</c:v>
                </c:pt>
                <c:pt idx="4">
                  <c:v>Maghreb</c:v>
                </c:pt>
                <c:pt idx="5">
                  <c:v>Turquie</c:v>
                </c:pt>
                <c:pt idx="6">
                  <c:v>Syrie</c:v>
                </c:pt>
                <c:pt idx="7">
                  <c:v>Inconnu</c:v>
                </c:pt>
              </c:strCache>
            </c:strRef>
          </c:cat>
          <c:val>
            <c:numRef>
              <c:f>Feuil2!$D$3:$D$10</c:f>
              <c:numCache>
                <c:formatCode>General</c:formatCode>
                <c:ptCount val="8"/>
                <c:pt idx="0">
                  <c:v>33.0</c:v>
                </c:pt>
                <c:pt idx="1">
                  <c:v>3.0</c:v>
                </c:pt>
                <c:pt idx="2">
                  <c:v>1.0</c:v>
                </c:pt>
                <c:pt idx="3">
                  <c:v>2.0</c:v>
                </c:pt>
                <c:pt idx="4">
                  <c:v>18.0</c:v>
                </c:pt>
                <c:pt idx="5">
                  <c:v>2.0</c:v>
                </c:pt>
                <c:pt idx="6">
                  <c:v>2.0</c:v>
                </c:pt>
                <c:pt idx="7">
                  <c:v>2.0</c:v>
                </c:pt>
              </c:numCache>
            </c:numRef>
          </c:val>
        </c:ser>
        <c:ser>
          <c:idx val="1"/>
          <c:order val="1"/>
          <c:tx>
            <c:strRef>
              <c:f>Feuil2!$E$2</c:f>
              <c:strCache>
                <c:ptCount val="1"/>
                <c:pt idx="0">
                  <c:v>Origine</c:v>
                </c:pt>
              </c:strCache>
            </c:strRef>
          </c:tx>
          <c:invertIfNegative val="0"/>
          <c:cat>
            <c:strRef>
              <c:f>Feuil2!$C$3:$C$10</c:f>
              <c:strCache>
                <c:ptCount val="8"/>
                <c:pt idx="0">
                  <c:v>Belgique</c:v>
                </c:pt>
                <c:pt idx="1">
                  <c:v>France</c:v>
                </c:pt>
                <c:pt idx="2">
                  <c:v>Pays-Bas</c:v>
                </c:pt>
                <c:pt idx="3">
                  <c:v>Russie</c:v>
                </c:pt>
                <c:pt idx="4">
                  <c:v>Maghreb</c:v>
                </c:pt>
                <c:pt idx="5">
                  <c:v>Turquie</c:v>
                </c:pt>
                <c:pt idx="6">
                  <c:v>Syrie</c:v>
                </c:pt>
                <c:pt idx="7">
                  <c:v>Inconnu</c:v>
                </c:pt>
              </c:strCache>
            </c:strRef>
          </c:cat>
          <c:val>
            <c:numRef>
              <c:f>Feuil2!$E$3:$E$10</c:f>
              <c:numCache>
                <c:formatCode>General</c:formatCode>
                <c:ptCount val="8"/>
                <c:pt idx="0">
                  <c:v>5.0</c:v>
                </c:pt>
                <c:pt idx="1">
                  <c:v>0.0</c:v>
                </c:pt>
                <c:pt idx="2">
                  <c:v>0.0</c:v>
                </c:pt>
                <c:pt idx="3">
                  <c:v>3.0</c:v>
                </c:pt>
                <c:pt idx="4">
                  <c:v>49.0</c:v>
                </c:pt>
                <c:pt idx="5">
                  <c:v>2.0</c:v>
                </c:pt>
                <c:pt idx="6">
                  <c:v>2.0</c:v>
                </c:pt>
                <c:pt idx="7">
                  <c:v>2.0</c:v>
                </c:pt>
              </c:numCache>
            </c:numRef>
          </c:val>
        </c:ser>
        <c:dLbls>
          <c:showLegendKey val="0"/>
          <c:showVal val="0"/>
          <c:showCatName val="0"/>
          <c:showSerName val="0"/>
          <c:showPercent val="0"/>
          <c:showBubbleSize val="0"/>
        </c:dLbls>
        <c:gapWidth val="150"/>
        <c:axId val="-2124482344"/>
        <c:axId val="-2124583720"/>
      </c:barChart>
      <c:catAx>
        <c:axId val="-2124482344"/>
        <c:scaling>
          <c:orientation val="minMax"/>
        </c:scaling>
        <c:delete val="0"/>
        <c:axPos val="b"/>
        <c:majorTickMark val="out"/>
        <c:minorTickMark val="none"/>
        <c:tickLblPos val="nextTo"/>
        <c:crossAx val="-2124583720"/>
        <c:crosses val="autoZero"/>
        <c:auto val="1"/>
        <c:lblAlgn val="ctr"/>
        <c:lblOffset val="100"/>
        <c:noMultiLvlLbl val="0"/>
      </c:catAx>
      <c:valAx>
        <c:axId val="-2124583720"/>
        <c:scaling>
          <c:orientation val="minMax"/>
        </c:scaling>
        <c:delete val="0"/>
        <c:axPos val="l"/>
        <c:majorGridlines/>
        <c:numFmt formatCode="General" sourceLinked="1"/>
        <c:majorTickMark val="out"/>
        <c:minorTickMark val="none"/>
        <c:tickLblPos val="nextTo"/>
        <c:crossAx val="-212448234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areaChart>
        <c:grouping val="stacked"/>
        <c:varyColors val="0"/>
        <c:ser>
          <c:idx val="0"/>
          <c:order val="0"/>
          <c:tx>
            <c:strRef>
              <c:f>Feuil1!$B$2</c:f>
              <c:strCache>
                <c:ptCount val="1"/>
                <c:pt idx="0">
                  <c:v>Prisons</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Feuil1!$B$3:$B$63</c:f>
              <c:numCache>
                <c:formatCode>General</c:formatCode>
                <c:ptCount val="61"/>
                <c:pt idx="0">
                  <c:v>4795.0</c:v>
                </c:pt>
                <c:pt idx="1">
                  <c:v>4940.0</c:v>
                </c:pt>
                <c:pt idx="2">
                  <c:v>5742.0</c:v>
                </c:pt>
                <c:pt idx="3">
                  <c:v>6981.0</c:v>
                </c:pt>
                <c:pt idx="4">
                  <c:v>6726.0</c:v>
                </c:pt>
                <c:pt idx="5">
                  <c:v>8070.0</c:v>
                </c:pt>
                <c:pt idx="6">
                  <c:v>8015.0</c:v>
                </c:pt>
                <c:pt idx="7">
                  <c:v>6921.0</c:v>
                </c:pt>
                <c:pt idx="8">
                  <c:v>7673.0</c:v>
                </c:pt>
                <c:pt idx="9">
                  <c:v>6396.0</c:v>
                </c:pt>
                <c:pt idx="10">
                  <c:v>6221.0</c:v>
                </c:pt>
                <c:pt idx="11">
                  <c:v>5633.0</c:v>
                </c:pt>
                <c:pt idx="12">
                  <c:v>5397.0</c:v>
                </c:pt>
                <c:pt idx="13">
                  <c:v>4704.0</c:v>
                </c:pt>
                <c:pt idx="14">
                  <c:v>4005.0</c:v>
                </c:pt>
                <c:pt idx="15">
                  <c:v>3312.0</c:v>
                </c:pt>
                <c:pt idx="16">
                  <c:v>3726.0</c:v>
                </c:pt>
                <c:pt idx="17">
                  <c:v>4284.0</c:v>
                </c:pt>
                <c:pt idx="18">
                  <c:v>4446.0</c:v>
                </c:pt>
                <c:pt idx="19">
                  <c:v>4414.0</c:v>
                </c:pt>
                <c:pt idx="20">
                  <c:v>4454.0</c:v>
                </c:pt>
                <c:pt idx="21">
                  <c:v>4506.0</c:v>
                </c:pt>
                <c:pt idx="22">
                  <c:v>4570.0</c:v>
                </c:pt>
                <c:pt idx="23">
                  <c:v>4228.0</c:v>
                </c:pt>
                <c:pt idx="24">
                  <c:v>5256.0</c:v>
                </c:pt>
                <c:pt idx="25">
                  <c:v>4945.0</c:v>
                </c:pt>
                <c:pt idx="26">
                  <c:v>5047.0</c:v>
                </c:pt>
                <c:pt idx="27">
                  <c:v>4696.0</c:v>
                </c:pt>
                <c:pt idx="28">
                  <c:v>5002.0</c:v>
                </c:pt>
                <c:pt idx="29">
                  <c:v>6285.0</c:v>
                </c:pt>
                <c:pt idx="30">
                  <c:v>4272.0</c:v>
                </c:pt>
                <c:pt idx="31">
                  <c:v>4079.0</c:v>
                </c:pt>
                <c:pt idx="32">
                  <c:v>4381.0</c:v>
                </c:pt>
                <c:pt idx="33">
                  <c:v>4291.0</c:v>
                </c:pt>
                <c:pt idx="34">
                  <c:v>4008.0</c:v>
                </c:pt>
                <c:pt idx="35">
                  <c:v>3731.0</c:v>
                </c:pt>
                <c:pt idx="36">
                  <c:v>2731.0</c:v>
                </c:pt>
                <c:pt idx="37">
                  <c:v>6395.0</c:v>
                </c:pt>
                <c:pt idx="38">
                  <c:v>6279.0</c:v>
                </c:pt>
                <c:pt idx="39">
                  <c:v>4511.0</c:v>
                </c:pt>
                <c:pt idx="40">
                  <c:v>3903.0</c:v>
                </c:pt>
                <c:pt idx="41">
                  <c:v>4093.0</c:v>
                </c:pt>
                <c:pt idx="42">
                  <c:v>4076.0</c:v>
                </c:pt>
                <c:pt idx="43">
                  <c:v>4343.0</c:v>
                </c:pt>
                <c:pt idx="44">
                  <c:v>4292.0</c:v>
                </c:pt>
                <c:pt idx="45">
                  <c:v>5170.0</c:v>
                </c:pt>
                <c:pt idx="46">
                  <c:v>5011.0</c:v>
                </c:pt>
                <c:pt idx="47">
                  <c:v>4931.0</c:v>
                </c:pt>
                <c:pt idx="48">
                  <c:v>5216.0</c:v>
                </c:pt>
                <c:pt idx="49">
                  <c:v>4459.0</c:v>
                </c:pt>
                <c:pt idx="50">
                  <c:v>4827.0</c:v>
                </c:pt>
                <c:pt idx="51">
                  <c:v>4569.0</c:v>
                </c:pt>
                <c:pt idx="52">
                  <c:v>4091.0</c:v>
                </c:pt>
                <c:pt idx="53">
                  <c:v>3983.0</c:v>
                </c:pt>
                <c:pt idx="54">
                  <c:v>4399.0</c:v>
                </c:pt>
                <c:pt idx="55">
                  <c:v>4527.0</c:v>
                </c:pt>
                <c:pt idx="56">
                  <c:v>4904.0</c:v>
                </c:pt>
                <c:pt idx="57">
                  <c:v>5095.0</c:v>
                </c:pt>
                <c:pt idx="58">
                  <c:v>5627.0</c:v>
                </c:pt>
                <c:pt idx="59">
                  <c:v>5874.0</c:v>
                </c:pt>
                <c:pt idx="60">
                  <c:v>6305.0</c:v>
                </c:pt>
              </c:numCache>
            </c:numRef>
          </c:val>
        </c:ser>
        <c:ser>
          <c:idx val="1"/>
          <c:order val="1"/>
          <c:tx>
            <c:strRef>
              <c:f>Feuil1!$C$2</c:f>
              <c:strCache>
                <c:ptCount val="1"/>
                <c:pt idx="0">
                  <c:v>Prisons (étrangers)</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Feuil1!$C$3:$C$63</c:f>
              <c:numCache>
                <c:formatCode>General</c:formatCode>
                <c:ptCount val="61"/>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1042.0</c:v>
                </c:pt>
                <c:pt idx="49">
                  <c:v>1212.0</c:v>
                </c:pt>
                <c:pt idx="50">
                  <c:v>1300.0</c:v>
                </c:pt>
                <c:pt idx="51">
                  <c:v>1598.0</c:v>
                </c:pt>
                <c:pt idx="52">
                  <c:v>1987.0</c:v>
                </c:pt>
                <c:pt idx="53">
                  <c:v>2318.0</c:v>
                </c:pt>
                <c:pt idx="54">
                  <c:v>2733.0</c:v>
                </c:pt>
                <c:pt idx="55">
                  <c:v>3038.0</c:v>
                </c:pt>
                <c:pt idx="56">
                  <c:v>2951.0</c:v>
                </c:pt>
                <c:pt idx="57">
                  <c:v>3514.0</c:v>
                </c:pt>
                <c:pt idx="58">
                  <c:v>4008.0</c:v>
                </c:pt>
                <c:pt idx="59">
                  <c:v>4364.0</c:v>
                </c:pt>
                <c:pt idx="60">
                  <c:v>5025.0</c:v>
                </c:pt>
              </c:numCache>
            </c:numRef>
          </c:val>
        </c:ser>
        <c:ser>
          <c:idx val="2"/>
          <c:order val="2"/>
          <c:tx>
            <c:strRef>
              <c:f>Feuil1!$D$2</c:f>
              <c:strCache>
                <c:ptCount val="1"/>
                <c:pt idx="0">
                  <c:v>Vagabonds (dét. adm.)</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Feuil1!$D$3:$D$63</c:f>
              <c:numCache>
                <c:formatCode>General</c:formatCode>
                <c:ptCount val="61"/>
                <c:pt idx="0">
                  <c:v>2917.0</c:v>
                </c:pt>
                <c:pt idx="1">
                  <c:v>2599.0</c:v>
                </c:pt>
                <c:pt idx="2">
                  <c:v>2832.0</c:v>
                </c:pt>
                <c:pt idx="3">
                  <c:v>3094.0</c:v>
                </c:pt>
                <c:pt idx="4">
                  <c:v>3901.0</c:v>
                </c:pt>
                <c:pt idx="5">
                  <c:v>4241.0</c:v>
                </c:pt>
                <c:pt idx="6">
                  <c:v>3685.0</c:v>
                </c:pt>
                <c:pt idx="7">
                  <c:v>3448.0</c:v>
                </c:pt>
                <c:pt idx="8">
                  <c:v>3476.0</c:v>
                </c:pt>
                <c:pt idx="9">
                  <c:v>2413.0</c:v>
                </c:pt>
                <c:pt idx="10">
                  <c:v>2728.0</c:v>
                </c:pt>
                <c:pt idx="11">
                  <c:v>2313.0</c:v>
                </c:pt>
                <c:pt idx="12">
                  <c:v>1659.0</c:v>
                </c:pt>
                <c:pt idx="13">
                  <c:v>1925.0</c:v>
                </c:pt>
                <c:pt idx="14">
                  <c:v>1708.0</c:v>
                </c:pt>
                <c:pt idx="15">
                  <c:v>1930.0</c:v>
                </c:pt>
                <c:pt idx="16">
                  <c:v>2227.0</c:v>
                </c:pt>
                <c:pt idx="17">
                  <c:v>3173.0</c:v>
                </c:pt>
                <c:pt idx="18">
                  <c:v>3614.0</c:v>
                </c:pt>
                <c:pt idx="19">
                  <c:v>4399.0</c:v>
                </c:pt>
                <c:pt idx="20">
                  <c:v>4378.0</c:v>
                </c:pt>
                <c:pt idx="21">
                  <c:v>7095.0</c:v>
                </c:pt>
                <c:pt idx="22">
                  <c:v>5952.0</c:v>
                </c:pt>
                <c:pt idx="23">
                  <c:v>5749.0</c:v>
                </c:pt>
                <c:pt idx="24">
                  <c:v>6788.0</c:v>
                </c:pt>
                <c:pt idx="25">
                  <c:v>6527.0</c:v>
                </c:pt>
                <c:pt idx="26">
                  <c:v>7057.0</c:v>
                </c:pt>
                <c:pt idx="27">
                  <c:v>6352.0</c:v>
                </c:pt>
                <c:pt idx="29">
                  <c:v>1847.0</c:v>
                </c:pt>
                <c:pt idx="30">
                  <c:v>2197.0</c:v>
                </c:pt>
                <c:pt idx="31">
                  <c:v>2117.0</c:v>
                </c:pt>
                <c:pt idx="32">
                  <c:v>2892.0</c:v>
                </c:pt>
                <c:pt idx="33">
                  <c:v>2284.0</c:v>
                </c:pt>
                <c:pt idx="34">
                  <c:v>2233.0</c:v>
                </c:pt>
                <c:pt idx="35">
                  <c:v>1759.0</c:v>
                </c:pt>
                <c:pt idx="36">
                  <c:v>935.0</c:v>
                </c:pt>
                <c:pt idx="37">
                  <c:v>577.0</c:v>
                </c:pt>
                <c:pt idx="38">
                  <c:v>427.0</c:v>
                </c:pt>
                <c:pt idx="39">
                  <c:v>708.0</c:v>
                </c:pt>
                <c:pt idx="40">
                  <c:v>742.0</c:v>
                </c:pt>
                <c:pt idx="41">
                  <c:v>814.0</c:v>
                </c:pt>
                <c:pt idx="42">
                  <c:v>825.0</c:v>
                </c:pt>
                <c:pt idx="43">
                  <c:v>922.0</c:v>
                </c:pt>
                <c:pt idx="44">
                  <c:v>874.0</c:v>
                </c:pt>
                <c:pt idx="45">
                  <c:v>997.0</c:v>
                </c:pt>
                <c:pt idx="46">
                  <c:v>894.0</c:v>
                </c:pt>
                <c:pt idx="47">
                  <c:v>866.0</c:v>
                </c:pt>
                <c:pt idx="48">
                  <c:v>979.0</c:v>
                </c:pt>
                <c:pt idx="49">
                  <c:v>869.0</c:v>
                </c:pt>
                <c:pt idx="50">
                  <c:v>813.0</c:v>
                </c:pt>
                <c:pt idx="51">
                  <c:v>698.0</c:v>
                </c:pt>
                <c:pt idx="52">
                  <c:v>519.0</c:v>
                </c:pt>
                <c:pt idx="53">
                  <c:v>435.0</c:v>
                </c:pt>
                <c:pt idx="54">
                  <c:v>49.0</c:v>
                </c:pt>
              </c:numCache>
            </c:numRef>
          </c:val>
        </c:ser>
        <c:ser>
          <c:idx val="3"/>
          <c:order val="3"/>
          <c:tx>
            <c:strRef>
              <c:f>Feuil1!$E$2</c:f>
              <c:strCache>
                <c:ptCount val="1"/>
                <c:pt idx="0">
                  <c:v>Centre fermés (dét. adm.)</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Feuil1!$E$3:$E$63</c:f>
              <c:numCache>
                <c:formatCode>General</c:formatCode>
                <c:ptCount val="61"/>
                <c:pt idx="54">
                  <c:v>30.0</c:v>
                </c:pt>
                <c:pt idx="55">
                  <c:v>30.0</c:v>
                </c:pt>
                <c:pt idx="56">
                  <c:v>242.0</c:v>
                </c:pt>
                <c:pt idx="57">
                  <c:v>519.0</c:v>
                </c:pt>
                <c:pt idx="58">
                  <c:v>526.0</c:v>
                </c:pt>
                <c:pt idx="59">
                  <c:v>628.0</c:v>
                </c:pt>
                <c:pt idx="60">
                  <c:v>658.0</c:v>
                </c:pt>
              </c:numCache>
            </c:numRef>
          </c:val>
        </c:ser>
        <c:dLbls>
          <c:showLegendKey val="0"/>
          <c:showVal val="0"/>
          <c:showCatName val="0"/>
          <c:showSerName val="0"/>
          <c:showPercent val="0"/>
          <c:showBubbleSize val="0"/>
        </c:dLbls>
        <c:axId val="-2112502648"/>
        <c:axId val="-2112499528"/>
      </c:areaChart>
      <c:catAx>
        <c:axId val="-2112502648"/>
        <c:scaling>
          <c:orientation val="minMax"/>
        </c:scaling>
        <c:delete val="0"/>
        <c:axPos val="b"/>
        <c:numFmt formatCode="General" sourceLinked="1"/>
        <c:majorTickMark val="out"/>
        <c:minorTickMark val="none"/>
        <c:tickLblPos val="nextTo"/>
        <c:crossAx val="-2112499528"/>
        <c:crosses val="autoZero"/>
        <c:auto val="1"/>
        <c:lblAlgn val="ctr"/>
        <c:lblOffset val="100"/>
        <c:noMultiLvlLbl val="0"/>
      </c:catAx>
      <c:valAx>
        <c:axId val="-2112499528"/>
        <c:scaling>
          <c:orientation val="minMax"/>
        </c:scaling>
        <c:delete val="0"/>
        <c:axPos val="l"/>
        <c:majorGridlines/>
        <c:numFmt formatCode="General" sourceLinked="1"/>
        <c:majorTickMark val="out"/>
        <c:minorTickMark val="none"/>
        <c:tickLblPos val="nextTo"/>
        <c:crossAx val="-2112502648"/>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areaChart>
        <c:grouping val="stacked"/>
        <c:varyColors val="0"/>
        <c:ser>
          <c:idx val="0"/>
          <c:order val="0"/>
          <c:tx>
            <c:strRef>
              <c:f>Feuil1!$B$2</c:f>
              <c:strCache>
                <c:ptCount val="1"/>
                <c:pt idx="0">
                  <c:v>Prisons</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Feuil1!$B$3:$B$63</c:f>
              <c:numCache>
                <c:formatCode>General</c:formatCode>
                <c:ptCount val="61"/>
                <c:pt idx="0">
                  <c:v>4795.0</c:v>
                </c:pt>
                <c:pt idx="1">
                  <c:v>4940.0</c:v>
                </c:pt>
                <c:pt idx="2">
                  <c:v>5742.0</c:v>
                </c:pt>
                <c:pt idx="3">
                  <c:v>6981.0</c:v>
                </c:pt>
                <c:pt idx="4">
                  <c:v>6726.0</c:v>
                </c:pt>
                <c:pt idx="5">
                  <c:v>8070.0</c:v>
                </c:pt>
                <c:pt idx="6">
                  <c:v>8015.0</c:v>
                </c:pt>
                <c:pt idx="7">
                  <c:v>6921.0</c:v>
                </c:pt>
                <c:pt idx="8">
                  <c:v>7673.0</c:v>
                </c:pt>
                <c:pt idx="9">
                  <c:v>6396.0</c:v>
                </c:pt>
                <c:pt idx="10">
                  <c:v>6221.0</c:v>
                </c:pt>
                <c:pt idx="11">
                  <c:v>5633.0</c:v>
                </c:pt>
                <c:pt idx="12">
                  <c:v>5397.0</c:v>
                </c:pt>
                <c:pt idx="13">
                  <c:v>4704.0</c:v>
                </c:pt>
                <c:pt idx="14">
                  <c:v>4005.0</c:v>
                </c:pt>
                <c:pt idx="15">
                  <c:v>3312.0</c:v>
                </c:pt>
                <c:pt idx="16">
                  <c:v>3726.0</c:v>
                </c:pt>
                <c:pt idx="17">
                  <c:v>4284.0</c:v>
                </c:pt>
                <c:pt idx="18">
                  <c:v>4446.0</c:v>
                </c:pt>
                <c:pt idx="19">
                  <c:v>4414.0</c:v>
                </c:pt>
                <c:pt idx="20">
                  <c:v>4454.0</c:v>
                </c:pt>
                <c:pt idx="21">
                  <c:v>4506.0</c:v>
                </c:pt>
                <c:pt idx="22">
                  <c:v>4570.0</c:v>
                </c:pt>
                <c:pt idx="23">
                  <c:v>4228.0</c:v>
                </c:pt>
                <c:pt idx="24">
                  <c:v>5256.0</c:v>
                </c:pt>
                <c:pt idx="25">
                  <c:v>4945.0</c:v>
                </c:pt>
                <c:pt idx="26">
                  <c:v>5047.0</c:v>
                </c:pt>
                <c:pt idx="27">
                  <c:v>4696.0</c:v>
                </c:pt>
                <c:pt idx="28">
                  <c:v>5002.0</c:v>
                </c:pt>
                <c:pt idx="29">
                  <c:v>6285.0</c:v>
                </c:pt>
                <c:pt idx="30">
                  <c:v>4272.0</c:v>
                </c:pt>
                <c:pt idx="31">
                  <c:v>4079.0</c:v>
                </c:pt>
                <c:pt idx="32">
                  <c:v>4381.0</c:v>
                </c:pt>
                <c:pt idx="33">
                  <c:v>4291.0</c:v>
                </c:pt>
                <c:pt idx="34">
                  <c:v>4008.0</c:v>
                </c:pt>
                <c:pt idx="35">
                  <c:v>3731.0</c:v>
                </c:pt>
                <c:pt idx="36">
                  <c:v>2731.0</c:v>
                </c:pt>
                <c:pt idx="37">
                  <c:v>6395.0</c:v>
                </c:pt>
                <c:pt idx="38">
                  <c:v>6279.0</c:v>
                </c:pt>
                <c:pt idx="39">
                  <c:v>4511.0</c:v>
                </c:pt>
                <c:pt idx="40">
                  <c:v>3903.0</c:v>
                </c:pt>
                <c:pt idx="41">
                  <c:v>4093.0</c:v>
                </c:pt>
                <c:pt idx="42">
                  <c:v>4076.0</c:v>
                </c:pt>
                <c:pt idx="43">
                  <c:v>4343.0</c:v>
                </c:pt>
                <c:pt idx="44">
                  <c:v>4292.0</c:v>
                </c:pt>
                <c:pt idx="45">
                  <c:v>5170.0</c:v>
                </c:pt>
                <c:pt idx="46">
                  <c:v>5011.0</c:v>
                </c:pt>
                <c:pt idx="47">
                  <c:v>4931.0</c:v>
                </c:pt>
                <c:pt idx="48">
                  <c:v>5216.0</c:v>
                </c:pt>
                <c:pt idx="49">
                  <c:v>4459.0</c:v>
                </c:pt>
                <c:pt idx="50">
                  <c:v>4827.0</c:v>
                </c:pt>
                <c:pt idx="51">
                  <c:v>4569.0</c:v>
                </c:pt>
                <c:pt idx="52">
                  <c:v>4091.0</c:v>
                </c:pt>
                <c:pt idx="53">
                  <c:v>3983.0</c:v>
                </c:pt>
                <c:pt idx="54">
                  <c:v>4399.0</c:v>
                </c:pt>
                <c:pt idx="55">
                  <c:v>4527.0</c:v>
                </c:pt>
                <c:pt idx="56">
                  <c:v>4904.0</c:v>
                </c:pt>
                <c:pt idx="57">
                  <c:v>5095.0</c:v>
                </c:pt>
                <c:pt idx="58">
                  <c:v>5627.0</c:v>
                </c:pt>
                <c:pt idx="59">
                  <c:v>5874.0</c:v>
                </c:pt>
                <c:pt idx="60">
                  <c:v>6305.0</c:v>
                </c:pt>
              </c:numCache>
            </c:numRef>
          </c:val>
        </c:ser>
        <c:ser>
          <c:idx val="1"/>
          <c:order val="1"/>
          <c:tx>
            <c:strRef>
              <c:f>Feuil1!$C$2</c:f>
              <c:strCache>
                <c:ptCount val="1"/>
                <c:pt idx="0">
                  <c:v>Prisons (étrangers)</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Feuil1!$C$3:$C$63</c:f>
              <c:numCache>
                <c:formatCode>General</c:formatCode>
                <c:ptCount val="61"/>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1042.0</c:v>
                </c:pt>
                <c:pt idx="49">
                  <c:v>1212.0</c:v>
                </c:pt>
                <c:pt idx="50">
                  <c:v>1300.0</c:v>
                </c:pt>
                <c:pt idx="51">
                  <c:v>1598.0</c:v>
                </c:pt>
                <c:pt idx="52">
                  <c:v>1987.0</c:v>
                </c:pt>
                <c:pt idx="53">
                  <c:v>2318.0</c:v>
                </c:pt>
                <c:pt idx="54">
                  <c:v>2733.0</c:v>
                </c:pt>
                <c:pt idx="55">
                  <c:v>3038.0</c:v>
                </c:pt>
                <c:pt idx="56">
                  <c:v>2951.0</c:v>
                </c:pt>
                <c:pt idx="57">
                  <c:v>3514.0</c:v>
                </c:pt>
                <c:pt idx="58">
                  <c:v>4008.0</c:v>
                </c:pt>
                <c:pt idx="59">
                  <c:v>4364.0</c:v>
                </c:pt>
                <c:pt idx="60">
                  <c:v>5025.0</c:v>
                </c:pt>
              </c:numCache>
            </c:numRef>
          </c:val>
        </c:ser>
        <c:ser>
          <c:idx val="2"/>
          <c:order val="2"/>
          <c:tx>
            <c:strRef>
              <c:f>Feuil1!$D$2</c:f>
              <c:strCache>
                <c:ptCount val="1"/>
                <c:pt idx="0">
                  <c:v>Vagabonds (dét. adm.)</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Feuil1!$D$3:$D$63</c:f>
              <c:numCache>
                <c:formatCode>General</c:formatCode>
                <c:ptCount val="61"/>
                <c:pt idx="0">
                  <c:v>2917.0</c:v>
                </c:pt>
                <c:pt idx="1">
                  <c:v>2599.0</c:v>
                </c:pt>
                <c:pt idx="2">
                  <c:v>2832.0</c:v>
                </c:pt>
                <c:pt idx="3">
                  <c:v>3094.0</c:v>
                </c:pt>
                <c:pt idx="4">
                  <c:v>3901.0</c:v>
                </c:pt>
                <c:pt idx="5">
                  <c:v>4241.0</c:v>
                </c:pt>
                <c:pt idx="6">
                  <c:v>3685.0</c:v>
                </c:pt>
                <c:pt idx="7">
                  <c:v>3448.0</c:v>
                </c:pt>
                <c:pt idx="8">
                  <c:v>3476.0</c:v>
                </c:pt>
                <c:pt idx="9">
                  <c:v>2413.0</c:v>
                </c:pt>
                <c:pt idx="10">
                  <c:v>2728.0</c:v>
                </c:pt>
                <c:pt idx="11">
                  <c:v>2313.0</c:v>
                </c:pt>
                <c:pt idx="12">
                  <c:v>1659.0</c:v>
                </c:pt>
                <c:pt idx="13">
                  <c:v>1925.0</c:v>
                </c:pt>
                <c:pt idx="14">
                  <c:v>1708.0</c:v>
                </c:pt>
                <c:pt idx="15">
                  <c:v>1930.0</c:v>
                </c:pt>
                <c:pt idx="16">
                  <c:v>2227.0</c:v>
                </c:pt>
                <c:pt idx="17">
                  <c:v>3173.0</c:v>
                </c:pt>
                <c:pt idx="18">
                  <c:v>3614.0</c:v>
                </c:pt>
                <c:pt idx="19">
                  <c:v>4399.0</c:v>
                </c:pt>
                <c:pt idx="20">
                  <c:v>4378.0</c:v>
                </c:pt>
                <c:pt idx="21">
                  <c:v>7095.0</c:v>
                </c:pt>
                <c:pt idx="22">
                  <c:v>5952.0</c:v>
                </c:pt>
                <c:pt idx="23">
                  <c:v>5749.0</c:v>
                </c:pt>
                <c:pt idx="24">
                  <c:v>6788.0</c:v>
                </c:pt>
                <c:pt idx="25">
                  <c:v>6527.0</c:v>
                </c:pt>
                <c:pt idx="26">
                  <c:v>7057.0</c:v>
                </c:pt>
                <c:pt idx="27">
                  <c:v>6352.0</c:v>
                </c:pt>
                <c:pt idx="29">
                  <c:v>1847.0</c:v>
                </c:pt>
                <c:pt idx="30">
                  <c:v>2197.0</c:v>
                </c:pt>
                <c:pt idx="31">
                  <c:v>2117.0</c:v>
                </c:pt>
                <c:pt idx="32">
                  <c:v>2892.0</c:v>
                </c:pt>
                <c:pt idx="33">
                  <c:v>2284.0</c:v>
                </c:pt>
                <c:pt idx="34">
                  <c:v>2233.0</c:v>
                </c:pt>
                <c:pt idx="35">
                  <c:v>1759.0</c:v>
                </c:pt>
                <c:pt idx="36">
                  <c:v>935.0</c:v>
                </c:pt>
                <c:pt idx="37">
                  <c:v>577.0</c:v>
                </c:pt>
                <c:pt idx="38">
                  <c:v>427.0</c:v>
                </c:pt>
                <c:pt idx="39">
                  <c:v>708.0</c:v>
                </c:pt>
                <c:pt idx="40">
                  <c:v>742.0</c:v>
                </c:pt>
                <c:pt idx="41">
                  <c:v>814.0</c:v>
                </c:pt>
                <c:pt idx="42">
                  <c:v>825.0</c:v>
                </c:pt>
                <c:pt idx="43">
                  <c:v>922.0</c:v>
                </c:pt>
                <c:pt idx="44">
                  <c:v>874.0</c:v>
                </c:pt>
                <c:pt idx="45">
                  <c:v>997.0</c:v>
                </c:pt>
                <c:pt idx="46">
                  <c:v>894.0</c:v>
                </c:pt>
                <c:pt idx="47">
                  <c:v>866.0</c:v>
                </c:pt>
                <c:pt idx="48">
                  <c:v>979.0</c:v>
                </c:pt>
                <c:pt idx="49">
                  <c:v>869.0</c:v>
                </c:pt>
                <c:pt idx="50">
                  <c:v>813.0</c:v>
                </c:pt>
                <c:pt idx="51">
                  <c:v>698.0</c:v>
                </c:pt>
                <c:pt idx="52">
                  <c:v>519.0</c:v>
                </c:pt>
                <c:pt idx="53">
                  <c:v>435.0</c:v>
                </c:pt>
                <c:pt idx="54">
                  <c:v>49.0</c:v>
                </c:pt>
              </c:numCache>
            </c:numRef>
          </c:val>
        </c:ser>
        <c:ser>
          <c:idx val="3"/>
          <c:order val="3"/>
          <c:tx>
            <c:strRef>
              <c:f>Feuil1!$E$2</c:f>
              <c:strCache>
                <c:ptCount val="1"/>
                <c:pt idx="0">
                  <c:v>Centre fermés (dét. adm.)</c:v>
                </c:pt>
              </c:strCache>
            </c:strRef>
          </c:tx>
          <c:cat>
            <c:numRef>
              <c:f>Feuil1!$A$3:$A$63</c:f>
              <c:numCache>
                <c:formatCode>General</c:formatCode>
                <c:ptCount val="61"/>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pt idx="28">
                  <c:v>1915.0</c:v>
                </c:pt>
                <c:pt idx="29">
                  <c:v>1919.0</c:v>
                </c:pt>
                <c:pt idx="30">
                  <c:v>1922.0</c:v>
                </c:pt>
                <c:pt idx="31">
                  <c:v>1925.0</c:v>
                </c:pt>
                <c:pt idx="32">
                  <c:v>1928.0</c:v>
                </c:pt>
                <c:pt idx="33">
                  <c:v>1931.0</c:v>
                </c:pt>
                <c:pt idx="34">
                  <c:v>1934.0</c:v>
                </c:pt>
                <c:pt idx="35">
                  <c:v>1937.0</c:v>
                </c:pt>
                <c:pt idx="36">
                  <c:v>1940.0</c:v>
                </c:pt>
                <c:pt idx="37">
                  <c:v>1943.0</c:v>
                </c:pt>
                <c:pt idx="38">
                  <c:v>1946.0</c:v>
                </c:pt>
                <c:pt idx="39">
                  <c:v>1949.0</c:v>
                </c:pt>
                <c:pt idx="40">
                  <c:v>1952.0</c:v>
                </c:pt>
                <c:pt idx="41">
                  <c:v>1955.0</c:v>
                </c:pt>
                <c:pt idx="42">
                  <c:v>1958.0</c:v>
                </c:pt>
                <c:pt idx="43">
                  <c:v>1961.0</c:v>
                </c:pt>
                <c:pt idx="44">
                  <c:v>1964.0</c:v>
                </c:pt>
                <c:pt idx="45">
                  <c:v>1967.0</c:v>
                </c:pt>
                <c:pt idx="46">
                  <c:v>1970.0</c:v>
                </c:pt>
                <c:pt idx="47">
                  <c:v>1973.0</c:v>
                </c:pt>
                <c:pt idx="48">
                  <c:v>1974.0</c:v>
                </c:pt>
                <c:pt idx="49">
                  <c:v>1980.0</c:v>
                </c:pt>
                <c:pt idx="50">
                  <c:v>1982.0</c:v>
                </c:pt>
                <c:pt idx="51">
                  <c:v>1985.0</c:v>
                </c:pt>
                <c:pt idx="52">
                  <c:v>1988.0</c:v>
                </c:pt>
                <c:pt idx="53">
                  <c:v>1991.0</c:v>
                </c:pt>
                <c:pt idx="54">
                  <c:v>1994.0</c:v>
                </c:pt>
                <c:pt idx="55">
                  <c:v>1997.0</c:v>
                </c:pt>
                <c:pt idx="56">
                  <c:v>2000.0</c:v>
                </c:pt>
                <c:pt idx="57">
                  <c:v>2003.0</c:v>
                </c:pt>
                <c:pt idx="58">
                  <c:v>2006.0</c:v>
                </c:pt>
                <c:pt idx="59">
                  <c:v>2009.0</c:v>
                </c:pt>
                <c:pt idx="60">
                  <c:v>2012.0</c:v>
                </c:pt>
              </c:numCache>
            </c:numRef>
          </c:cat>
          <c:val>
            <c:numRef>
              <c:f>Feuil1!$E$3:$E$63</c:f>
              <c:numCache>
                <c:formatCode>General</c:formatCode>
                <c:ptCount val="61"/>
                <c:pt idx="54">
                  <c:v>30.0</c:v>
                </c:pt>
                <c:pt idx="55">
                  <c:v>30.0</c:v>
                </c:pt>
                <c:pt idx="56">
                  <c:v>242.0</c:v>
                </c:pt>
                <c:pt idx="57">
                  <c:v>519.0</c:v>
                </c:pt>
                <c:pt idx="58">
                  <c:v>526.0</c:v>
                </c:pt>
                <c:pt idx="59">
                  <c:v>628.0</c:v>
                </c:pt>
                <c:pt idx="60">
                  <c:v>658.0</c:v>
                </c:pt>
              </c:numCache>
            </c:numRef>
          </c:val>
        </c:ser>
        <c:dLbls>
          <c:showLegendKey val="0"/>
          <c:showVal val="0"/>
          <c:showCatName val="0"/>
          <c:showSerName val="0"/>
          <c:showPercent val="0"/>
          <c:showBubbleSize val="0"/>
        </c:dLbls>
        <c:axId val="-2111670440"/>
        <c:axId val="-2111667320"/>
      </c:areaChart>
      <c:catAx>
        <c:axId val="-2111670440"/>
        <c:scaling>
          <c:orientation val="minMax"/>
        </c:scaling>
        <c:delete val="0"/>
        <c:axPos val="b"/>
        <c:numFmt formatCode="General" sourceLinked="1"/>
        <c:majorTickMark val="out"/>
        <c:minorTickMark val="none"/>
        <c:tickLblPos val="nextTo"/>
        <c:crossAx val="-2111667320"/>
        <c:crosses val="autoZero"/>
        <c:auto val="1"/>
        <c:lblAlgn val="ctr"/>
        <c:lblOffset val="100"/>
        <c:noMultiLvlLbl val="0"/>
      </c:catAx>
      <c:valAx>
        <c:axId val="-2111667320"/>
        <c:scaling>
          <c:orientation val="minMax"/>
        </c:scaling>
        <c:delete val="0"/>
        <c:axPos val="l"/>
        <c:majorGridlines/>
        <c:numFmt formatCode="General" sourceLinked="1"/>
        <c:majorTickMark val="out"/>
        <c:minorTickMark val="none"/>
        <c:tickLblPos val="nextTo"/>
        <c:crossAx val="-2111670440"/>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areaChart>
        <c:grouping val="stacked"/>
        <c:varyColors val="0"/>
        <c:ser>
          <c:idx val="0"/>
          <c:order val="0"/>
          <c:tx>
            <c:strRef>
              <c:f>Feuil1!$J$2</c:f>
              <c:strCache>
                <c:ptCount val="1"/>
                <c:pt idx="0">
                  <c:v>Prisons</c:v>
                </c:pt>
              </c:strCache>
            </c:strRef>
          </c:tx>
          <c:cat>
            <c:numRef>
              <c:f>Feuil1!$I$3:$I$30</c:f>
              <c:numCache>
                <c:formatCode>General</c:formatCode>
                <c:ptCount val="28"/>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numCache>
            </c:numRef>
          </c:cat>
          <c:val>
            <c:numRef>
              <c:f>Feuil1!$J$3:$J$30</c:f>
              <c:numCache>
                <c:formatCode>General</c:formatCode>
                <c:ptCount val="28"/>
                <c:pt idx="0">
                  <c:v>4795.0</c:v>
                </c:pt>
                <c:pt idx="1">
                  <c:v>4940.0</c:v>
                </c:pt>
                <c:pt idx="2">
                  <c:v>5742.0</c:v>
                </c:pt>
                <c:pt idx="3">
                  <c:v>6981.0</c:v>
                </c:pt>
                <c:pt idx="4">
                  <c:v>6726.0</c:v>
                </c:pt>
                <c:pt idx="5">
                  <c:v>8070.0</c:v>
                </c:pt>
                <c:pt idx="6">
                  <c:v>8015.0</c:v>
                </c:pt>
                <c:pt idx="7">
                  <c:v>6921.0</c:v>
                </c:pt>
                <c:pt idx="8">
                  <c:v>7673.0</c:v>
                </c:pt>
                <c:pt idx="9">
                  <c:v>6396.0</c:v>
                </c:pt>
                <c:pt idx="10">
                  <c:v>6221.0</c:v>
                </c:pt>
                <c:pt idx="11">
                  <c:v>5633.0</c:v>
                </c:pt>
                <c:pt idx="12">
                  <c:v>5397.0</c:v>
                </c:pt>
                <c:pt idx="13">
                  <c:v>4704.0</c:v>
                </c:pt>
                <c:pt idx="14">
                  <c:v>4005.0</c:v>
                </c:pt>
                <c:pt idx="15">
                  <c:v>3312.0</c:v>
                </c:pt>
                <c:pt idx="16">
                  <c:v>3726.0</c:v>
                </c:pt>
                <c:pt idx="17">
                  <c:v>4284.0</c:v>
                </c:pt>
                <c:pt idx="18">
                  <c:v>4446.0</c:v>
                </c:pt>
                <c:pt idx="19">
                  <c:v>4414.0</c:v>
                </c:pt>
                <c:pt idx="20">
                  <c:v>4454.0</c:v>
                </c:pt>
                <c:pt idx="21">
                  <c:v>4506.0</c:v>
                </c:pt>
                <c:pt idx="22">
                  <c:v>4570.0</c:v>
                </c:pt>
                <c:pt idx="23">
                  <c:v>4228.0</c:v>
                </c:pt>
                <c:pt idx="24">
                  <c:v>5256.0</c:v>
                </c:pt>
                <c:pt idx="25">
                  <c:v>4945.0</c:v>
                </c:pt>
                <c:pt idx="26">
                  <c:v>5047.0</c:v>
                </c:pt>
                <c:pt idx="27">
                  <c:v>4696.0</c:v>
                </c:pt>
              </c:numCache>
            </c:numRef>
          </c:val>
        </c:ser>
        <c:ser>
          <c:idx val="1"/>
          <c:order val="1"/>
          <c:tx>
            <c:strRef>
              <c:f>Feuil1!$K$2</c:f>
              <c:strCache>
                <c:ptCount val="1"/>
                <c:pt idx="0">
                  <c:v>Vagabonds (dét. adm.)</c:v>
                </c:pt>
              </c:strCache>
            </c:strRef>
          </c:tx>
          <c:cat>
            <c:numRef>
              <c:f>Feuil1!$I$3:$I$30</c:f>
              <c:numCache>
                <c:formatCode>General</c:formatCode>
                <c:ptCount val="28"/>
                <c:pt idx="0">
                  <c:v>1831.0</c:v>
                </c:pt>
                <c:pt idx="1">
                  <c:v>1834.0</c:v>
                </c:pt>
                <c:pt idx="2">
                  <c:v>1837.0</c:v>
                </c:pt>
                <c:pt idx="3">
                  <c:v>1840.0</c:v>
                </c:pt>
                <c:pt idx="4">
                  <c:v>1843.0</c:v>
                </c:pt>
                <c:pt idx="5">
                  <c:v>1846.0</c:v>
                </c:pt>
                <c:pt idx="6">
                  <c:v>1849.0</c:v>
                </c:pt>
                <c:pt idx="7">
                  <c:v>1852.0</c:v>
                </c:pt>
                <c:pt idx="8">
                  <c:v>1855.0</c:v>
                </c:pt>
                <c:pt idx="9">
                  <c:v>1858.0</c:v>
                </c:pt>
                <c:pt idx="10">
                  <c:v>1861.0</c:v>
                </c:pt>
                <c:pt idx="11">
                  <c:v>1864.0</c:v>
                </c:pt>
                <c:pt idx="12">
                  <c:v>1867.0</c:v>
                </c:pt>
                <c:pt idx="13">
                  <c:v>1870.0</c:v>
                </c:pt>
                <c:pt idx="14">
                  <c:v>1873.0</c:v>
                </c:pt>
                <c:pt idx="15">
                  <c:v>1876.0</c:v>
                </c:pt>
                <c:pt idx="16">
                  <c:v>1879.0</c:v>
                </c:pt>
                <c:pt idx="17">
                  <c:v>1882.0</c:v>
                </c:pt>
                <c:pt idx="18">
                  <c:v>1885.0</c:v>
                </c:pt>
                <c:pt idx="19">
                  <c:v>1888.0</c:v>
                </c:pt>
                <c:pt idx="20">
                  <c:v>1891.0</c:v>
                </c:pt>
                <c:pt idx="21">
                  <c:v>1894.0</c:v>
                </c:pt>
                <c:pt idx="22">
                  <c:v>1897.0</c:v>
                </c:pt>
                <c:pt idx="23">
                  <c:v>1900.0</c:v>
                </c:pt>
                <c:pt idx="24">
                  <c:v>1903.0</c:v>
                </c:pt>
                <c:pt idx="25">
                  <c:v>1906.0</c:v>
                </c:pt>
                <c:pt idx="26">
                  <c:v>1909.0</c:v>
                </c:pt>
                <c:pt idx="27">
                  <c:v>1912.0</c:v>
                </c:pt>
              </c:numCache>
            </c:numRef>
          </c:cat>
          <c:val>
            <c:numRef>
              <c:f>Feuil1!$K$3:$K$30</c:f>
              <c:numCache>
                <c:formatCode>General</c:formatCode>
                <c:ptCount val="28"/>
                <c:pt idx="0">
                  <c:v>2917.0</c:v>
                </c:pt>
                <c:pt idx="1">
                  <c:v>2599.0</c:v>
                </c:pt>
                <c:pt idx="2">
                  <c:v>2832.0</c:v>
                </c:pt>
                <c:pt idx="3">
                  <c:v>3094.0</c:v>
                </c:pt>
                <c:pt idx="4">
                  <c:v>3901.0</c:v>
                </c:pt>
                <c:pt idx="5">
                  <c:v>4241.0</c:v>
                </c:pt>
                <c:pt idx="6">
                  <c:v>3685.0</c:v>
                </c:pt>
                <c:pt idx="7">
                  <c:v>3448.0</c:v>
                </c:pt>
                <c:pt idx="8">
                  <c:v>3476.0</c:v>
                </c:pt>
                <c:pt idx="9">
                  <c:v>2413.0</c:v>
                </c:pt>
                <c:pt idx="10">
                  <c:v>2728.0</c:v>
                </c:pt>
                <c:pt idx="11">
                  <c:v>2313.0</c:v>
                </c:pt>
                <c:pt idx="12">
                  <c:v>1659.0</c:v>
                </c:pt>
                <c:pt idx="13">
                  <c:v>1925.0</c:v>
                </c:pt>
                <c:pt idx="14">
                  <c:v>1708.0</c:v>
                </c:pt>
                <c:pt idx="15">
                  <c:v>1930.0</c:v>
                </c:pt>
                <c:pt idx="16">
                  <c:v>2227.0</c:v>
                </c:pt>
                <c:pt idx="17">
                  <c:v>3173.0</c:v>
                </c:pt>
                <c:pt idx="18">
                  <c:v>3614.0</c:v>
                </c:pt>
                <c:pt idx="19">
                  <c:v>4399.0</c:v>
                </c:pt>
                <c:pt idx="20">
                  <c:v>4378.0</c:v>
                </c:pt>
                <c:pt idx="21">
                  <c:v>7095.0</c:v>
                </c:pt>
                <c:pt idx="22">
                  <c:v>5952.0</c:v>
                </c:pt>
                <c:pt idx="23">
                  <c:v>5749.0</c:v>
                </c:pt>
                <c:pt idx="24">
                  <c:v>6788.0</c:v>
                </c:pt>
                <c:pt idx="25">
                  <c:v>6527.0</c:v>
                </c:pt>
                <c:pt idx="26">
                  <c:v>7057.0</c:v>
                </c:pt>
                <c:pt idx="27">
                  <c:v>6352.0</c:v>
                </c:pt>
              </c:numCache>
            </c:numRef>
          </c:val>
        </c:ser>
        <c:dLbls>
          <c:showLegendKey val="0"/>
          <c:showVal val="0"/>
          <c:showCatName val="0"/>
          <c:showSerName val="0"/>
          <c:showPercent val="0"/>
          <c:showBubbleSize val="0"/>
        </c:dLbls>
        <c:axId val="-2123992216"/>
        <c:axId val="-2123583192"/>
      </c:areaChart>
      <c:catAx>
        <c:axId val="-2123992216"/>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2123583192"/>
        <c:crosses val="autoZero"/>
        <c:auto val="1"/>
        <c:lblAlgn val="ctr"/>
        <c:lblOffset val="100"/>
        <c:noMultiLvlLbl val="0"/>
      </c:catAx>
      <c:valAx>
        <c:axId val="-2123583192"/>
        <c:scaling>
          <c:orientation val="minMax"/>
        </c:scaling>
        <c:delete val="0"/>
        <c:axPos val="l"/>
        <c:majorGridlines/>
        <c:numFmt formatCode="General" sourceLinked="1"/>
        <c:majorTickMark val="out"/>
        <c:minorTickMark val="none"/>
        <c:tickLblPos val="nextTo"/>
        <c:crossAx val="-2123992216"/>
        <c:crosses val="autoZero"/>
        <c:crossBetween val="midCat"/>
      </c:valAx>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areaChart>
        <c:grouping val="stacked"/>
        <c:varyColors val="0"/>
        <c:ser>
          <c:idx val="0"/>
          <c:order val="0"/>
          <c:tx>
            <c:strRef>
              <c:f>Feuil1!$N$29</c:f>
              <c:strCache>
                <c:ptCount val="1"/>
                <c:pt idx="0">
                  <c:v>Prisons</c:v>
                </c:pt>
              </c:strCache>
            </c:strRef>
          </c:tx>
          <c:cat>
            <c:numRef>
              <c:f>Feuil1!$M$30:$M$56</c:f>
              <c:numCache>
                <c:formatCode>General</c:formatCode>
                <c:ptCount val="27"/>
                <c:pt idx="0">
                  <c:v>1912.0</c:v>
                </c:pt>
                <c:pt idx="1">
                  <c:v>1915.0</c:v>
                </c:pt>
                <c:pt idx="2">
                  <c:v>1919.0</c:v>
                </c:pt>
                <c:pt idx="3">
                  <c:v>1922.0</c:v>
                </c:pt>
                <c:pt idx="4">
                  <c:v>1925.0</c:v>
                </c:pt>
                <c:pt idx="5">
                  <c:v>1928.0</c:v>
                </c:pt>
                <c:pt idx="6">
                  <c:v>1931.0</c:v>
                </c:pt>
                <c:pt idx="7">
                  <c:v>1934.0</c:v>
                </c:pt>
                <c:pt idx="8">
                  <c:v>1937.0</c:v>
                </c:pt>
                <c:pt idx="9">
                  <c:v>1940.0</c:v>
                </c:pt>
                <c:pt idx="10">
                  <c:v>1943.0</c:v>
                </c:pt>
                <c:pt idx="11">
                  <c:v>1946.0</c:v>
                </c:pt>
                <c:pt idx="12">
                  <c:v>1949.0</c:v>
                </c:pt>
                <c:pt idx="13">
                  <c:v>1952.0</c:v>
                </c:pt>
                <c:pt idx="14">
                  <c:v>1955.0</c:v>
                </c:pt>
                <c:pt idx="15">
                  <c:v>1958.0</c:v>
                </c:pt>
                <c:pt idx="16">
                  <c:v>1961.0</c:v>
                </c:pt>
                <c:pt idx="17">
                  <c:v>1964.0</c:v>
                </c:pt>
                <c:pt idx="18">
                  <c:v>1967.0</c:v>
                </c:pt>
                <c:pt idx="19">
                  <c:v>1970.0</c:v>
                </c:pt>
                <c:pt idx="20">
                  <c:v>1973.0</c:v>
                </c:pt>
                <c:pt idx="21">
                  <c:v>1974.0</c:v>
                </c:pt>
                <c:pt idx="22">
                  <c:v>1980.0</c:v>
                </c:pt>
                <c:pt idx="23">
                  <c:v>1982.0</c:v>
                </c:pt>
                <c:pt idx="24">
                  <c:v>1985.0</c:v>
                </c:pt>
                <c:pt idx="25">
                  <c:v>1988.0</c:v>
                </c:pt>
                <c:pt idx="26">
                  <c:v>1991.0</c:v>
                </c:pt>
              </c:numCache>
            </c:numRef>
          </c:cat>
          <c:val>
            <c:numRef>
              <c:f>Feuil1!$N$30:$N$56</c:f>
              <c:numCache>
                <c:formatCode>General</c:formatCode>
                <c:ptCount val="27"/>
                <c:pt idx="0">
                  <c:v>4696.0</c:v>
                </c:pt>
                <c:pt idx="1">
                  <c:v>5002.0</c:v>
                </c:pt>
                <c:pt idx="2">
                  <c:v>6285.0</c:v>
                </c:pt>
                <c:pt idx="3">
                  <c:v>4272.0</c:v>
                </c:pt>
                <c:pt idx="4">
                  <c:v>4079.0</c:v>
                </c:pt>
                <c:pt idx="5">
                  <c:v>4381.0</c:v>
                </c:pt>
                <c:pt idx="6">
                  <c:v>4291.0</c:v>
                </c:pt>
                <c:pt idx="7">
                  <c:v>4008.0</c:v>
                </c:pt>
                <c:pt idx="8">
                  <c:v>3731.0</c:v>
                </c:pt>
                <c:pt idx="9">
                  <c:v>2731.0</c:v>
                </c:pt>
                <c:pt idx="10">
                  <c:v>6395.0</c:v>
                </c:pt>
                <c:pt idx="11">
                  <c:v>6279.0</c:v>
                </c:pt>
                <c:pt idx="12">
                  <c:v>4511.0</c:v>
                </c:pt>
                <c:pt idx="13">
                  <c:v>3903.0</c:v>
                </c:pt>
                <c:pt idx="14">
                  <c:v>4093.0</c:v>
                </c:pt>
                <c:pt idx="15">
                  <c:v>4076.0</c:v>
                </c:pt>
                <c:pt idx="16">
                  <c:v>4343.0</c:v>
                </c:pt>
                <c:pt idx="17">
                  <c:v>4292.0</c:v>
                </c:pt>
                <c:pt idx="18">
                  <c:v>5170.0</c:v>
                </c:pt>
                <c:pt idx="19">
                  <c:v>5011.0</c:v>
                </c:pt>
                <c:pt idx="20">
                  <c:v>4931.0</c:v>
                </c:pt>
                <c:pt idx="21">
                  <c:v>5216.0</c:v>
                </c:pt>
                <c:pt idx="22">
                  <c:v>4459.0</c:v>
                </c:pt>
                <c:pt idx="23">
                  <c:v>4827.0</c:v>
                </c:pt>
                <c:pt idx="24">
                  <c:v>4569.0</c:v>
                </c:pt>
                <c:pt idx="25">
                  <c:v>4091.0</c:v>
                </c:pt>
                <c:pt idx="26">
                  <c:v>3983.0</c:v>
                </c:pt>
              </c:numCache>
            </c:numRef>
          </c:val>
        </c:ser>
        <c:ser>
          <c:idx val="1"/>
          <c:order val="1"/>
          <c:tx>
            <c:strRef>
              <c:f>Feuil1!$O$29</c:f>
              <c:strCache>
                <c:ptCount val="1"/>
                <c:pt idx="0">
                  <c:v>Prisons (étrangers)</c:v>
                </c:pt>
              </c:strCache>
            </c:strRef>
          </c:tx>
          <c:cat>
            <c:numRef>
              <c:f>Feuil1!$M$30:$M$56</c:f>
              <c:numCache>
                <c:formatCode>General</c:formatCode>
                <c:ptCount val="27"/>
                <c:pt idx="0">
                  <c:v>1912.0</c:v>
                </c:pt>
                <c:pt idx="1">
                  <c:v>1915.0</c:v>
                </c:pt>
                <c:pt idx="2">
                  <c:v>1919.0</c:v>
                </c:pt>
                <c:pt idx="3">
                  <c:v>1922.0</c:v>
                </c:pt>
                <c:pt idx="4">
                  <c:v>1925.0</c:v>
                </c:pt>
                <c:pt idx="5">
                  <c:v>1928.0</c:v>
                </c:pt>
                <c:pt idx="6">
                  <c:v>1931.0</c:v>
                </c:pt>
                <c:pt idx="7">
                  <c:v>1934.0</c:v>
                </c:pt>
                <c:pt idx="8">
                  <c:v>1937.0</c:v>
                </c:pt>
                <c:pt idx="9">
                  <c:v>1940.0</c:v>
                </c:pt>
                <c:pt idx="10">
                  <c:v>1943.0</c:v>
                </c:pt>
                <c:pt idx="11">
                  <c:v>1946.0</c:v>
                </c:pt>
                <c:pt idx="12">
                  <c:v>1949.0</c:v>
                </c:pt>
                <c:pt idx="13">
                  <c:v>1952.0</c:v>
                </c:pt>
                <c:pt idx="14">
                  <c:v>1955.0</c:v>
                </c:pt>
                <c:pt idx="15">
                  <c:v>1958.0</c:v>
                </c:pt>
                <c:pt idx="16">
                  <c:v>1961.0</c:v>
                </c:pt>
                <c:pt idx="17">
                  <c:v>1964.0</c:v>
                </c:pt>
                <c:pt idx="18">
                  <c:v>1967.0</c:v>
                </c:pt>
                <c:pt idx="19">
                  <c:v>1970.0</c:v>
                </c:pt>
                <c:pt idx="20">
                  <c:v>1973.0</c:v>
                </c:pt>
                <c:pt idx="21">
                  <c:v>1974.0</c:v>
                </c:pt>
                <c:pt idx="22">
                  <c:v>1980.0</c:v>
                </c:pt>
                <c:pt idx="23">
                  <c:v>1982.0</c:v>
                </c:pt>
                <c:pt idx="24">
                  <c:v>1985.0</c:v>
                </c:pt>
                <c:pt idx="25">
                  <c:v>1988.0</c:v>
                </c:pt>
                <c:pt idx="26">
                  <c:v>1991.0</c:v>
                </c:pt>
              </c:numCache>
            </c:numRef>
          </c:cat>
          <c:val>
            <c:numRef>
              <c:f>Feuil1!$O$30:$O$56</c:f>
              <c:numCache>
                <c:formatCode>General</c:formatCode>
                <c:ptCount val="27"/>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1042.0</c:v>
                </c:pt>
                <c:pt idx="22">
                  <c:v>1212.0</c:v>
                </c:pt>
                <c:pt idx="23">
                  <c:v>1300.0</c:v>
                </c:pt>
                <c:pt idx="24">
                  <c:v>1598.0</c:v>
                </c:pt>
                <c:pt idx="25">
                  <c:v>1987.0</c:v>
                </c:pt>
                <c:pt idx="26">
                  <c:v>2318.0</c:v>
                </c:pt>
              </c:numCache>
            </c:numRef>
          </c:val>
        </c:ser>
        <c:ser>
          <c:idx val="2"/>
          <c:order val="2"/>
          <c:tx>
            <c:strRef>
              <c:f>Feuil1!$P$29</c:f>
              <c:strCache>
                <c:ptCount val="1"/>
                <c:pt idx="0">
                  <c:v>Vagabonds (dét. adm.)</c:v>
                </c:pt>
              </c:strCache>
            </c:strRef>
          </c:tx>
          <c:cat>
            <c:numRef>
              <c:f>Feuil1!$M$30:$M$56</c:f>
              <c:numCache>
                <c:formatCode>General</c:formatCode>
                <c:ptCount val="27"/>
                <c:pt idx="0">
                  <c:v>1912.0</c:v>
                </c:pt>
                <c:pt idx="1">
                  <c:v>1915.0</c:v>
                </c:pt>
                <c:pt idx="2">
                  <c:v>1919.0</c:v>
                </c:pt>
                <c:pt idx="3">
                  <c:v>1922.0</c:v>
                </c:pt>
                <c:pt idx="4">
                  <c:v>1925.0</c:v>
                </c:pt>
                <c:pt idx="5">
                  <c:v>1928.0</c:v>
                </c:pt>
                <c:pt idx="6">
                  <c:v>1931.0</c:v>
                </c:pt>
                <c:pt idx="7">
                  <c:v>1934.0</c:v>
                </c:pt>
                <c:pt idx="8">
                  <c:v>1937.0</c:v>
                </c:pt>
                <c:pt idx="9">
                  <c:v>1940.0</c:v>
                </c:pt>
                <c:pt idx="10">
                  <c:v>1943.0</c:v>
                </c:pt>
                <c:pt idx="11">
                  <c:v>1946.0</c:v>
                </c:pt>
                <c:pt idx="12">
                  <c:v>1949.0</c:v>
                </c:pt>
                <c:pt idx="13">
                  <c:v>1952.0</c:v>
                </c:pt>
                <c:pt idx="14">
                  <c:v>1955.0</c:v>
                </c:pt>
                <c:pt idx="15">
                  <c:v>1958.0</c:v>
                </c:pt>
                <c:pt idx="16">
                  <c:v>1961.0</c:v>
                </c:pt>
                <c:pt idx="17">
                  <c:v>1964.0</c:v>
                </c:pt>
                <c:pt idx="18">
                  <c:v>1967.0</c:v>
                </c:pt>
                <c:pt idx="19">
                  <c:v>1970.0</c:v>
                </c:pt>
                <c:pt idx="20">
                  <c:v>1973.0</c:v>
                </c:pt>
                <c:pt idx="21">
                  <c:v>1974.0</c:v>
                </c:pt>
                <c:pt idx="22">
                  <c:v>1980.0</c:v>
                </c:pt>
                <c:pt idx="23">
                  <c:v>1982.0</c:v>
                </c:pt>
                <c:pt idx="24">
                  <c:v>1985.0</c:v>
                </c:pt>
                <c:pt idx="25">
                  <c:v>1988.0</c:v>
                </c:pt>
                <c:pt idx="26">
                  <c:v>1991.0</c:v>
                </c:pt>
              </c:numCache>
            </c:numRef>
          </c:cat>
          <c:val>
            <c:numRef>
              <c:f>Feuil1!$P$30:$P$56</c:f>
              <c:numCache>
                <c:formatCode>General</c:formatCode>
                <c:ptCount val="27"/>
                <c:pt idx="0">
                  <c:v>6352.0</c:v>
                </c:pt>
                <c:pt idx="2">
                  <c:v>1847.0</c:v>
                </c:pt>
                <c:pt idx="3">
                  <c:v>2197.0</c:v>
                </c:pt>
                <c:pt idx="4">
                  <c:v>2117.0</c:v>
                </c:pt>
                <c:pt idx="5">
                  <c:v>2892.0</c:v>
                </c:pt>
                <c:pt idx="6">
                  <c:v>2284.0</c:v>
                </c:pt>
                <c:pt idx="7">
                  <c:v>2233.0</c:v>
                </c:pt>
                <c:pt idx="8">
                  <c:v>1759.0</c:v>
                </c:pt>
                <c:pt idx="9">
                  <c:v>935.0</c:v>
                </c:pt>
                <c:pt idx="10">
                  <c:v>577.0</c:v>
                </c:pt>
                <c:pt idx="11">
                  <c:v>427.0</c:v>
                </c:pt>
                <c:pt idx="12">
                  <c:v>708.0</c:v>
                </c:pt>
                <c:pt idx="13">
                  <c:v>742.0</c:v>
                </c:pt>
                <c:pt idx="14">
                  <c:v>814.0</c:v>
                </c:pt>
                <c:pt idx="15">
                  <c:v>825.0</c:v>
                </c:pt>
                <c:pt idx="16">
                  <c:v>922.0</c:v>
                </c:pt>
                <c:pt idx="17">
                  <c:v>874.0</c:v>
                </c:pt>
                <c:pt idx="18">
                  <c:v>997.0</c:v>
                </c:pt>
                <c:pt idx="19">
                  <c:v>894.0</c:v>
                </c:pt>
                <c:pt idx="20">
                  <c:v>866.0</c:v>
                </c:pt>
                <c:pt idx="21">
                  <c:v>979.0</c:v>
                </c:pt>
                <c:pt idx="22">
                  <c:v>869.0</c:v>
                </c:pt>
                <c:pt idx="23">
                  <c:v>813.0</c:v>
                </c:pt>
                <c:pt idx="24">
                  <c:v>698.0</c:v>
                </c:pt>
                <c:pt idx="25">
                  <c:v>519.0</c:v>
                </c:pt>
                <c:pt idx="26">
                  <c:v>435.0</c:v>
                </c:pt>
              </c:numCache>
            </c:numRef>
          </c:val>
        </c:ser>
        <c:dLbls>
          <c:showLegendKey val="0"/>
          <c:showVal val="0"/>
          <c:showCatName val="0"/>
          <c:showSerName val="0"/>
          <c:showPercent val="0"/>
          <c:showBubbleSize val="0"/>
        </c:dLbls>
        <c:axId val="-2111396776"/>
        <c:axId val="-2110925000"/>
      </c:areaChart>
      <c:catAx>
        <c:axId val="-2111396776"/>
        <c:scaling>
          <c:orientation val="minMax"/>
        </c:scaling>
        <c:delete val="0"/>
        <c:axPos val="b"/>
        <c:numFmt formatCode="General" sourceLinked="1"/>
        <c:majorTickMark val="out"/>
        <c:minorTickMark val="none"/>
        <c:tickLblPos val="nextTo"/>
        <c:crossAx val="-2110925000"/>
        <c:crosses val="autoZero"/>
        <c:auto val="1"/>
        <c:lblAlgn val="ctr"/>
        <c:lblOffset val="100"/>
        <c:noMultiLvlLbl val="0"/>
      </c:catAx>
      <c:valAx>
        <c:axId val="-2110925000"/>
        <c:scaling>
          <c:orientation val="minMax"/>
        </c:scaling>
        <c:delete val="0"/>
        <c:axPos val="l"/>
        <c:majorGridlines/>
        <c:numFmt formatCode="General" sourceLinked="1"/>
        <c:majorTickMark val="out"/>
        <c:minorTickMark val="none"/>
        <c:tickLblPos val="nextTo"/>
        <c:crossAx val="-2111396776"/>
        <c:crosses val="autoZero"/>
        <c:crossBetween val="midCat"/>
      </c:valAx>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areaChart>
        <c:grouping val="stacked"/>
        <c:varyColors val="0"/>
        <c:ser>
          <c:idx val="0"/>
          <c:order val="0"/>
          <c:tx>
            <c:strRef>
              <c:f>Feuil1!$N$50</c:f>
              <c:strCache>
                <c:ptCount val="1"/>
                <c:pt idx="0">
                  <c:v>Prisons</c:v>
                </c:pt>
              </c:strCache>
            </c:strRef>
          </c:tx>
          <c:cat>
            <c:numRef>
              <c:f>Feuil1!$M$51:$M$63</c:f>
              <c:numCache>
                <c:formatCode>General</c:formatCode>
                <c:ptCount val="13"/>
                <c:pt idx="0">
                  <c:v>1974.0</c:v>
                </c:pt>
                <c:pt idx="1">
                  <c:v>1980.0</c:v>
                </c:pt>
                <c:pt idx="2">
                  <c:v>1982.0</c:v>
                </c:pt>
                <c:pt idx="3">
                  <c:v>1985.0</c:v>
                </c:pt>
                <c:pt idx="4">
                  <c:v>1988.0</c:v>
                </c:pt>
                <c:pt idx="5">
                  <c:v>1991.0</c:v>
                </c:pt>
                <c:pt idx="6">
                  <c:v>1994.0</c:v>
                </c:pt>
                <c:pt idx="7">
                  <c:v>1997.0</c:v>
                </c:pt>
                <c:pt idx="8">
                  <c:v>2000.0</c:v>
                </c:pt>
                <c:pt idx="9">
                  <c:v>2003.0</c:v>
                </c:pt>
                <c:pt idx="10">
                  <c:v>2006.0</c:v>
                </c:pt>
                <c:pt idx="11">
                  <c:v>2009.0</c:v>
                </c:pt>
                <c:pt idx="12">
                  <c:v>2012.0</c:v>
                </c:pt>
              </c:numCache>
            </c:numRef>
          </c:cat>
          <c:val>
            <c:numRef>
              <c:f>Feuil1!$N$51:$N$63</c:f>
              <c:numCache>
                <c:formatCode>General</c:formatCode>
                <c:ptCount val="13"/>
                <c:pt idx="0">
                  <c:v>5216.0</c:v>
                </c:pt>
                <c:pt idx="1">
                  <c:v>4459.0</c:v>
                </c:pt>
                <c:pt idx="2">
                  <c:v>4827.0</c:v>
                </c:pt>
                <c:pt idx="3">
                  <c:v>4569.0</c:v>
                </c:pt>
                <c:pt idx="4">
                  <c:v>4091.0</c:v>
                </c:pt>
                <c:pt idx="5">
                  <c:v>3983.0</c:v>
                </c:pt>
                <c:pt idx="6">
                  <c:v>4399.0</c:v>
                </c:pt>
                <c:pt idx="7">
                  <c:v>4527.0</c:v>
                </c:pt>
                <c:pt idx="8">
                  <c:v>4904.0</c:v>
                </c:pt>
                <c:pt idx="9">
                  <c:v>5095.0</c:v>
                </c:pt>
                <c:pt idx="10">
                  <c:v>5627.0</c:v>
                </c:pt>
                <c:pt idx="11">
                  <c:v>5874.0</c:v>
                </c:pt>
                <c:pt idx="12">
                  <c:v>6305.0</c:v>
                </c:pt>
              </c:numCache>
            </c:numRef>
          </c:val>
        </c:ser>
        <c:ser>
          <c:idx val="1"/>
          <c:order val="1"/>
          <c:tx>
            <c:strRef>
              <c:f>Feuil1!$O$50</c:f>
              <c:strCache>
                <c:ptCount val="1"/>
                <c:pt idx="0">
                  <c:v>Prisons (étrangers)</c:v>
                </c:pt>
              </c:strCache>
            </c:strRef>
          </c:tx>
          <c:cat>
            <c:numRef>
              <c:f>Feuil1!$M$51:$M$63</c:f>
              <c:numCache>
                <c:formatCode>General</c:formatCode>
                <c:ptCount val="13"/>
                <c:pt idx="0">
                  <c:v>1974.0</c:v>
                </c:pt>
                <c:pt idx="1">
                  <c:v>1980.0</c:v>
                </c:pt>
                <c:pt idx="2">
                  <c:v>1982.0</c:v>
                </c:pt>
                <c:pt idx="3">
                  <c:v>1985.0</c:v>
                </c:pt>
                <c:pt idx="4">
                  <c:v>1988.0</c:v>
                </c:pt>
                <c:pt idx="5">
                  <c:v>1991.0</c:v>
                </c:pt>
                <c:pt idx="6">
                  <c:v>1994.0</c:v>
                </c:pt>
                <c:pt idx="7">
                  <c:v>1997.0</c:v>
                </c:pt>
                <c:pt idx="8">
                  <c:v>2000.0</c:v>
                </c:pt>
                <c:pt idx="9">
                  <c:v>2003.0</c:v>
                </c:pt>
                <c:pt idx="10">
                  <c:v>2006.0</c:v>
                </c:pt>
                <c:pt idx="11">
                  <c:v>2009.0</c:v>
                </c:pt>
                <c:pt idx="12">
                  <c:v>2012.0</c:v>
                </c:pt>
              </c:numCache>
            </c:numRef>
          </c:cat>
          <c:val>
            <c:numRef>
              <c:f>Feuil1!$O$51:$O$63</c:f>
              <c:numCache>
                <c:formatCode>General</c:formatCode>
                <c:ptCount val="13"/>
                <c:pt idx="0">
                  <c:v>1042.0</c:v>
                </c:pt>
                <c:pt idx="1">
                  <c:v>1212.0</c:v>
                </c:pt>
                <c:pt idx="2">
                  <c:v>1300.0</c:v>
                </c:pt>
                <c:pt idx="3">
                  <c:v>1598.0</c:v>
                </c:pt>
                <c:pt idx="4">
                  <c:v>1987.0</c:v>
                </c:pt>
                <c:pt idx="5">
                  <c:v>2318.0</c:v>
                </c:pt>
                <c:pt idx="6">
                  <c:v>2733.0</c:v>
                </c:pt>
                <c:pt idx="7">
                  <c:v>3038.0</c:v>
                </c:pt>
                <c:pt idx="8">
                  <c:v>2951.0</c:v>
                </c:pt>
                <c:pt idx="9">
                  <c:v>3514.0</c:v>
                </c:pt>
                <c:pt idx="10">
                  <c:v>4008.0</c:v>
                </c:pt>
                <c:pt idx="11">
                  <c:v>4364.0</c:v>
                </c:pt>
                <c:pt idx="12">
                  <c:v>5025.0</c:v>
                </c:pt>
              </c:numCache>
            </c:numRef>
          </c:val>
        </c:ser>
        <c:ser>
          <c:idx val="2"/>
          <c:order val="2"/>
          <c:tx>
            <c:strRef>
              <c:f>Feuil1!$P$50</c:f>
              <c:strCache>
                <c:ptCount val="1"/>
                <c:pt idx="0">
                  <c:v>Vagabonds (dét. adm.)</c:v>
                </c:pt>
              </c:strCache>
            </c:strRef>
          </c:tx>
          <c:cat>
            <c:numRef>
              <c:f>Feuil1!$M$51:$M$63</c:f>
              <c:numCache>
                <c:formatCode>General</c:formatCode>
                <c:ptCount val="13"/>
                <c:pt idx="0">
                  <c:v>1974.0</c:v>
                </c:pt>
                <c:pt idx="1">
                  <c:v>1980.0</c:v>
                </c:pt>
                <c:pt idx="2">
                  <c:v>1982.0</c:v>
                </c:pt>
                <c:pt idx="3">
                  <c:v>1985.0</c:v>
                </c:pt>
                <c:pt idx="4">
                  <c:v>1988.0</c:v>
                </c:pt>
                <c:pt idx="5">
                  <c:v>1991.0</c:v>
                </c:pt>
                <c:pt idx="6">
                  <c:v>1994.0</c:v>
                </c:pt>
                <c:pt idx="7">
                  <c:v>1997.0</c:v>
                </c:pt>
                <c:pt idx="8">
                  <c:v>2000.0</c:v>
                </c:pt>
                <c:pt idx="9">
                  <c:v>2003.0</c:v>
                </c:pt>
                <c:pt idx="10">
                  <c:v>2006.0</c:v>
                </c:pt>
                <c:pt idx="11">
                  <c:v>2009.0</c:v>
                </c:pt>
                <c:pt idx="12">
                  <c:v>2012.0</c:v>
                </c:pt>
              </c:numCache>
            </c:numRef>
          </c:cat>
          <c:val>
            <c:numRef>
              <c:f>Feuil1!$P$51:$P$63</c:f>
              <c:numCache>
                <c:formatCode>General</c:formatCode>
                <c:ptCount val="13"/>
                <c:pt idx="0">
                  <c:v>979.0</c:v>
                </c:pt>
                <c:pt idx="1">
                  <c:v>869.0</c:v>
                </c:pt>
                <c:pt idx="2">
                  <c:v>813.0</c:v>
                </c:pt>
                <c:pt idx="3">
                  <c:v>698.0</c:v>
                </c:pt>
                <c:pt idx="4">
                  <c:v>519.0</c:v>
                </c:pt>
                <c:pt idx="5">
                  <c:v>435.0</c:v>
                </c:pt>
                <c:pt idx="6">
                  <c:v>49.0</c:v>
                </c:pt>
              </c:numCache>
            </c:numRef>
          </c:val>
        </c:ser>
        <c:ser>
          <c:idx val="3"/>
          <c:order val="3"/>
          <c:tx>
            <c:strRef>
              <c:f>Feuil1!$Q$50</c:f>
              <c:strCache>
                <c:ptCount val="1"/>
                <c:pt idx="0">
                  <c:v>Centre fermés (dét. adm.)</c:v>
                </c:pt>
              </c:strCache>
            </c:strRef>
          </c:tx>
          <c:cat>
            <c:numRef>
              <c:f>Feuil1!$M$51:$M$63</c:f>
              <c:numCache>
                <c:formatCode>General</c:formatCode>
                <c:ptCount val="13"/>
                <c:pt idx="0">
                  <c:v>1974.0</c:v>
                </c:pt>
                <c:pt idx="1">
                  <c:v>1980.0</c:v>
                </c:pt>
                <c:pt idx="2">
                  <c:v>1982.0</c:v>
                </c:pt>
                <c:pt idx="3">
                  <c:v>1985.0</c:v>
                </c:pt>
                <c:pt idx="4">
                  <c:v>1988.0</c:v>
                </c:pt>
                <c:pt idx="5">
                  <c:v>1991.0</c:v>
                </c:pt>
                <c:pt idx="6">
                  <c:v>1994.0</c:v>
                </c:pt>
                <c:pt idx="7">
                  <c:v>1997.0</c:v>
                </c:pt>
                <c:pt idx="8">
                  <c:v>2000.0</c:v>
                </c:pt>
                <c:pt idx="9">
                  <c:v>2003.0</c:v>
                </c:pt>
                <c:pt idx="10">
                  <c:v>2006.0</c:v>
                </c:pt>
                <c:pt idx="11">
                  <c:v>2009.0</c:v>
                </c:pt>
                <c:pt idx="12">
                  <c:v>2012.0</c:v>
                </c:pt>
              </c:numCache>
            </c:numRef>
          </c:cat>
          <c:val>
            <c:numRef>
              <c:f>Feuil1!$Q$51:$Q$63</c:f>
              <c:numCache>
                <c:formatCode>General</c:formatCode>
                <c:ptCount val="13"/>
                <c:pt idx="6">
                  <c:v>30.0</c:v>
                </c:pt>
                <c:pt idx="7">
                  <c:v>30.0</c:v>
                </c:pt>
                <c:pt idx="8">
                  <c:v>242.0</c:v>
                </c:pt>
                <c:pt idx="9">
                  <c:v>519.0</c:v>
                </c:pt>
                <c:pt idx="10">
                  <c:v>526.0</c:v>
                </c:pt>
                <c:pt idx="11">
                  <c:v>628.0</c:v>
                </c:pt>
                <c:pt idx="12">
                  <c:v>658.0</c:v>
                </c:pt>
              </c:numCache>
            </c:numRef>
          </c:val>
        </c:ser>
        <c:dLbls>
          <c:showLegendKey val="0"/>
          <c:showVal val="0"/>
          <c:showCatName val="0"/>
          <c:showSerName val="0"/>
          <c:showPercent val="0"/>
          <c:showBubbleSize val="0"/>
        </c:dLbls>
        <c:axId val="-2144497592"/>
        <c:axId val="-2145112776"/>
      </c:areaChart>
      <c:catAx>
        <c:axId val="-2144497592"/>
        <c:scaling>
          <c:orientation val="minMax"/>
        </c:scaling>
        <c:delete val="0"/>
        <c:axPos val="b"/>
        <c:numFmt formatCode="General" sourceLinked="1"/>
        <c:majorTickMark val="out"/>
        <c:minorTickMark val="none"/>
        <c:tickLblPos val="nextTo"/>
        <c:crossAx val="-2145112776"/>
        <c:crosses val="autoZero"/>
        <c:auto val="1"/>
        <c:lblAlgn val="ctr"/>
        <c:lblOffset val="100"/>
        <c:noMultiLvlLbl val="0"/>
      </c:catAx>
      <c:valAx>
        <c:axId val="-2145112776"/>
        <c:scaling>
          <c:orientation val="minMax"/>
        </c:scaling>
        <c:delete val="0"/>
        <c:axPos val="l"/>
        <c:majorGridlines/>
        <c:numFmt formatCode="General" sourceLinked="1"/>
        <c:majorTickMark val="out"/>
        <c:minorTickMark val="none"/>
        <c:tickLblPos val="nextTo"/>
        <c:crossAx val="-2144497592"/>
        <c:crosses val="autoZero"/>
        <c:crossBetween val="midCat"/>
      </c:valAx>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F3EAA-3A54-8E4D-9471-99CD12042DD8}"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fr-FR"/>
        </a:p>
      </dgm:t>
    </dgm:pt>
    <dgm:pt modelId="{BC0DB4FD-6857-5545-BD67-71776F9C0BE2}">
      <dgm:prSet/>
      <dgm:spPr/>
      <dgm:t>
        <a:bodyPr/>
        <a:lstStyle/>
        <a:p>
          <a:pPr rtl="0"/>
          <a:r>
            <a:rPr lang="en-US" smtClean="0"/>
            <a:t>Althusser</a:t>
          </a:r>
          <a:endParaRPr lang="en-US"/>
        </a:p>
      </dgm:t>
    </dgm:pt>
    <dgm:pt modelId="{2E62D5B5-BF62-B441-90CB-63FF0EA57A65}" type="parTrans" cxnId="{F0286BCB-DD7B-7C48-AC7F-9F9F67D547DD}">
      <dgm:prSet/>
      <dgm:spPr/>
      <dgm:t>
        <a:bodyPr/>
        <a:lstStyle/>
        <a:p>
          <a:endParaRPr lang="fr-FR"/>
        </a:p>
      </dgm:t>
    </dgm:pt>
    <dgm:pt modelId="{51D66ECD-1447-3C42-B5E8-BC97485ED1BB}" type="sibTrans" cxnId="{F0286BCB-DD7B-7C48-AC7F-9F9F67D547DD}">
      <dgm:prSet/>
      <dgm:spPr/>
      <dgm:t>
        <a:bodyPr/>
        <a:lstStyle/>
        <a:p>
          <a:endParaRPr lang="fr-FR"/>
        </a:p>
      </dgm:t>
    </dgm:pt>
    <dgm:pt modelId="{6625DD3C-E36E-8049-82C9-F59BD20CCBA9}">
      <dgm:prSet/>
      <dgm:spPr/>
      <dgm:t>
        <a:bodyPr/>
        <a:lstStyle/>
        <a:p>
          <a:pPr rtl="0"/>
          <a:r>
            <a:rPr lang="fr-FR" smtClean="0"/>
            <a:t>1. Il n’y a d’idéologie que </a:t>
          </a:r>
          <a:r>
            <a:rPr lang="fr-FR" i="1" smtClean="0"/>
            <a:t>par le sujet et pour des sujets</a:t>
          </a:r>
          <a:endParaRPr lang="fr-FR"/>
        </a:p>
      </dgm:t>
    </dgm:pt>
    <dgm:pt modelId="{4C89D712-E8FD-F847-B85B-D93A40798F69}" type="parTrans" cxnId="{1CEE68E7-47D8-2142-B0F7-F2F864B392D4}">
      <dgm:prSet/>
      <dgm:spPr/>
      <dgm:t>
        <a:bodyPr/>
        <a:lstStyle/>
        <a:p>
          <a:endParaRPr lang="fr-FR"/>
        </a:p>
      </dgm:t>
    </dgm:pt>
    <dgm:pt modelId="{930478BC-5A3A-A141-AF5B-FF2039461569}" type="sibTrans" cxnId="{1CEE68E7-47D8-2142-B0F7-F2F864B392D4}">
      <dgm:prSet/>
      <dgm:spPr/>
      <dgm:t>
        <a:bodyPr/>
        <a:lstStyle/>
        <a:p>
          <a:endParaRPr lang="fr-FR"/>
        </a:p>
      </dgm:t>
    </dgm:pt>
    <dgm:pt modelId="{0F586873-3449-FC4C-B11F-5833BE90CA58}">
      <dgm:prSet/>
      <dgm:spPr/>
      <dgm:t>
        <a:bodyPr/>
        <a:lstStyle/>
        <a:p>
          <a:pPr rtl="0"/>
          <a:r>
            <a:rPr lang="fr-FR" smtClean="0"/>
            <a:t>2. Ce qui constitue un individu un sujet est une </a:t>
          </a:r>
          <a:r>
            <a:rPr lang="fr-FR" i="1" smtClean="0"/>
            <a:t>interpellation</a:t>
          </a:r>
          <a:r>
            <a:rPr lang="fr-FR" smtClean="0"/>
            <a:t> dans laquelle il se </a:t>
          </a:r>
          <a:r>
            <a:rPr lang="fr-FR" i="1" smtClean="0"/>
            <a:t>reconnaît</a:t>
          </a:r>
          <a:endParaRPr lang="fr-FR"/>
        </a:p>
      </dgm:t>
    </dgm:pt>
    <dgm:pt modelId="{83F36E66-6C68-2D4E-9475-5049ED436BD5}" type="parTrans" cxnId="{BA4012F5-13F5-B240-8C43-B8193A922F08}">
      <dgm:prSet/>
      <dgm:spPr/>
      <dgm:t>
        <a:bodyPr/>
        <a:lstStyle/>
        <a:p>
          <a:endParaRPr lang="fr-FR"/>
        </a:p>
      </dgm:t>
    </dgm:pt>
    <dgm:pt modelId="{0E0F5B61-0A4B-FB4C-85FA-90299D1C7A37}" type="sibTrans" cxnId="{BA4012F5-13F5-B240-8C43-B8193A922F08}">
      <dgm:prSet/>
      <dgm:spPr/>
      <dgm:t>
        <a:bodyPr/>
        <a:lstStyle/>
        <a:p>
          <a:endParaRPr lang="fr-FR"/>
        </a:p>
      </dgm:t>
    </dgm:pt>
    <dgm:pt modelId="{6E50E808-B7C3-2245-8166-8FAA823DF4EE}">
      <dgm:prSet/>
      <dgm:spPr/>
      <dgm:t>
        <a:bodyPr/>
        <a:lstStyle/>
        <a:p>
          <a:pPr rtl="0"/>
          <a:r>
            <a:rPr lang="fr-FR" smtClean="0"/>
            <a:t>3. L’idéologie est matérielle (actes, pratiques, rituels, institutions)</a:t>
          </a:r>
          <a:endParaRPr lang="fr-FR"/>
        </a:p>
      </dgm:t>
    </dgm:pt>
    <dgm:pt modelId="{EDF8AD93-1C86-614A-BA9B-49F2792C61DE}" type="parTrans" cxnId="{8672051B-01D7-E746-B9B1-B8F71E98D21D}">
      <dgm:prSet/>
      <dgm:spPr/>
      <dgm:t>
        <a:bodyPr/>
        <a:lstStyle/>
        <a:p>
          <a:endParaRPr lang="fr-FR"/>
        </a:p>
      </dgm:t>
    </dgm:pt>
    <dgm:pt modelId="{A395C4EC-9D69-C64E-8858-161655D10034}" type="sibTrans" cxnId="{8672051B-01D7-E746-B9B1-B8F71E98D21D}">
      <dgm:prSet/>
      <dgm:spPr/>
      <dgm:t>
        <a:bodyPr/>
        <a:lstStyle/>
        <a:p>
          <a:endParaRPr lang="fr-FR"/>
        </a:p>
      </dgm:t>
    </dgm:pt>
    <dgm:pt modelId="{64D0DF98-9B0E-2F45-BD26-3377CC009881}">
      <dgm:prSet/>
      <dgm:spPr/>
      <dgm:t>
        <a:bodyPr/>
        <a:lstStyle/>
        <a:p>
          <a:pPr rtl="0"/>
          <a:r>
            <a:rPr lang="fr-FR" smtClean="0"/>
            <a:t>Foucault</a:t>
          </a:r>
          <a:endParaRPr lang="fr-FR"/>
        </a:p>
      </dgm:t>
    </dgm:pt>
    <dgm:pt modelId="{9795D816-0734-CB4E-BBA9-1B494E55DADB}" type="parTrans" cxnId="{B2C99A35-5C24-D34C-8F02-FF34B9EFD8DE}">
      <dgm:prSet/>
      <dgm:spPr/>
      <dgm:t>
        <a:bodyPr/>
        <a:lstStyle/>
        <a:p>
          <a:endParaRPr lang="fr-FR"/>
        </a:p>
      </dgm:t>
    </dgm:pt>
    <dgm:pt modelId="{8F978204-F1D6-B34F-A453-8BA220192CDA}" type="sibTrans" cxnId="{B2C99A35-5C24-D34C-8F02-FF34B9EFD8DE}">
      <dgm:prSet/>
      <dgm:spPr/>
      <dgm:t>
        <a:bodyPr/>
        <a:lstStyle/>
        <a:p>
          <a:endParaRPr lang="fr-FR"/>
        </a:p>
      </dgm:t>
    </dgm:pt>
    <dgm:pt modelId="{B1B93283-275F-EE47-8A7D-5A06D72CB615}">
      <dgm:prSet/>
      <dgm:spPr/>
      <dgm:t>
        <a:bodyPr/>
        <a:lstStyle/>
        <a:p>
          <a:pPr rtl="0"/>
          <a:r>
            <a:rPr lang="fr-FR" smtClean="0"/>
            <a:t>Idéologie -&gt; savoir/pouvoir –&gt; gouvernement par la vérité</a:t>
          </a:r>
          <a:endParaRPr lang="fr-FR"/>
        </a:p>
      </dgm:t>
    </dgm:pt>
    <dgm:pt modelId="{64F3341D-226C-D14B-B094-CC558873813C}" type="parTrans" cxnId="{B20CF0A8-BCCE-CC4A-873E-1BA657AB612A}">
      <dgm:prSet/>
      <dgm:spPr/>
      <dgm:t>
        <a:bodyPr/>
        <a:lstStyle/>
        <a:p>
          <a:endParaRPr lang="fr-FR"/>
        </a:p>
      </dgm:t>
    </dgm:pt>
    <dgm:pt modelId="{A1DF1AE7-1A27-1749-954B-EDB325E103C6}" type="sibTrans" cxnId="{B20CF0A8-BCCE-CC4A-873E-1BA657AB612A}">
      <dgm:prSet/>
      <dgm:spPr/>
      <dgm:t>
        <a:bodyPr/>
        <a:lstStyle/>
        <a:p>
          <a:endParaRPr lang="fr-FR"/>
        </a:p>
      </dgm:t>
    </dgm:pt>
    <dgm:pt modelId="{82D9EF44-181A-E64D-994A-ED07BABAB16E}">
      <dgm:prSet/>
      <dgm:spPr/>
      <dgm:t>
        <a:bodyPr/>
        <a:lstStyle/>
        <a:p>
          <a:pPr rtl="0"/>
          <a:r>
            <a:rPr lang="fr-FR" smtClean="0"/>
            <a:t>Quelles sont les vérités qui nous gouvernent</a:t>
          </a:r>
          <a:endParaRPr lang="fr-FR"/>
        </a:p>
      </dgm:t>
    </dgm:pt>
    <dgm:pt modelId="{5871FF8C-8A13-D549-91C2-6A144FCA5431}" type="parTrans" cxnId="{DEDEF00C-6F7C-CE46-B4DA-1DFB14F8FA4A}">
      <dgm:prSet/>
      <dgm:spPr/>
      <dgm:t>
        <a:bodyPr/>
        <a:lstStyle/>
        <a:p>
          <a:endParaRPr lang="fr-FR"/>
        </a:p>
      </dgm:t>
    </dgm:pt>
    <dgm:pt modelId="{6CFD27A0-B5F2-4B48-A6B1-09E4096AFCE6}" type="sibTrans" cxnId="{DEDEF00C-6F7C-CE46-B4DA-1DFB14F8FA4A}">
      <dgm:prSet/>
      <dgm:spPr/>
      <dgm:t>
        <a:bodyPr/>
        <a:lstStyle/>
        <a:p>
          <a:endParaRPr lang="fr-FR"/>
        </a:p>
      </dgm:t>
    </dgm:pt>
    <dgm:pt modelId="{5FA3653F-B648-CD46-A1A5-AE8754E1CA1E}">
      <dgm:prSet/>
      <dgm:spPr/>
      <dgm:t>
        <a:bodyPr/>
        <a:lstStyle/>
        <a:p>
          <a:pPr rtl="0"/>
          <a:r>
            <a:rPr lang="fr-FR" smtClean="0"/>
            <a:t>Quels sont les jeux de vérité dans lesquels nous nous constituons comme sujets ?</a:t>
          </a:r>
          <a:endParaRPr lang="fr-FR"/>
        </a:p>
      </dgm:t>
    </dgm:pt>
    <dgm:pt modelId="{5B83F8B3-0BB3-1D4D-8216-48E446B2BEAA}" type="parTrans" cxnId="{1F8F896D-9696-DB47-BF0C-A7A966848F17}">
      <dgm:prSet/>
      <dgm:spPr/>
      <dgm:t>
        <a:bodyPr/>
        <a:lstStyle/>
        <a:p>
          <a:endParaRPr lang="fr-FR"/>
        </a:p>
      </dgm:t>
    </dgm:pt>
    <dgm:pt modelId="{4ADA6018-6779-AC45-A8C2-DE63FF4EF64E}" type="sibTrans" cxnId="{1F8F896D-9696-DB47-BF0C-A7A966848F17}">
      <dgm:prSet/>
      <dgm:spPr/>
      <dgm:t>
        <a:bodyPr/>
        <a:lstStyle/>
        <a:p>
          <a:endParaRPr lang="fr-FR"/>
        </a:p>
      </dgm:t>
    </dgm:pt>
    <dgm:pt modelId="{B16D3158-1B51-C943-B9B6-3FD2AC37B088}">
      <dgm:prSet/>
      <dgm:spPr/>
      <dgm:t>
        <a:bodyPr/>
        <a:lstStyle/>
        <a:p>
          <a:pPr rtl="0"/>
          <a:r>
            <a:rPr lang="fr-FR" smtClean="0"/>
            <a:t>Ontologie historique de nous-mêmes</a:t>
          </a:r>
          <a:endParaRPr lang="fr-FR"/>
        </a:p>
      </dgm:t>
    </dgm:pt>
    <dgm:pt modelId="{A907C719-5636-E343-BCD4-54314C49FD2C}" type="parTrans" cxnId="{DA538BDB-F7BB-654C-81C5-BA43D197EC40}">
      <dgm:prSet/>
      <dgm:spPr/>
      <dgm:t>
        <a:bodyPr/>
        <a:lstStyle/>
        <a:p>
          <a:endParaRPr lang="fr-FR"/>
        </a:p>
      </dgm:t>
    </dgm:pt>
    <dgm:pt modelId="{4A4E1768-9242-6749-AD49-8F161228B903}" type="sibTrans" cxnId="{DA538BDB-F7BB-654C-81C5-BA43D197EC40}">
      <dgm:prSet/>
      <dgm:spPr/>
      <dgm:t>
        <a:bodyPr/>
        <a:lstStyle/>
        <a:p>
          <a:endParaRPr lang="fr-FR"/>
        </a:p>
      </dgm:t>
    </dgm:pt>
    <dgm:pt modelId="{B7391A06-520F-FB41-8030-FBBEB0023777}">
      <dgm:prSet/>
      <dgm:spPr/>
      <dgm:t>
        <a:bodyPr/>
        <a:lstStyle/>
        <a:p>
          <a:pPr rtl="0"/>
          <a:r>
            <a:rPr lang="fr-FR" smtClean="0"/>
            <a:t>savoir, relations de pouvoir (pratiques divisantes), éthique</a:t>
          </a:r>
          <a:endParaRPr lang="fr-FR"/>
        </a:p>
      </dgm:t>
    </dgm:pt>
    <dgm:pt modelId="{A98B6F2C-400E-064C-8A5C-2628D09EDAE2}" type="parTrans" cxnId="{6BB252C7-0473-E847-8DF3-41CA889EAEFA}">
      <dgm:prSet/>
      <dgm:spPr/>
      <dgm:t>
        <a:bodyPr/>
        <a:lstStyle/>
        <a:p>
          <a:endParaRPr lang="fr-FR"/>
        </a:p>
      </dgm:t>
    </dgm:pt>
    <dgm:pt modelId="{D9DE9CD6-5F92-2F48-AE4D-AAFC81DDDB26}" type="sibTrans" cxnId="{6BB252C7-0473-E847-8DF3-41CA889EAEFA}">
      <dgm:prSet/>
      <dgm:spPr/>
      <dgm:t>
        <a:bodyPr/>
        <a:lstStyle/>
        <a:p>
          <a:endParaRPr lang="fr-FR"/>
        </a:p>
      </dgm:t>
    </dgm:pt>
    <dgm:pt modelId="{848D1E5A-9D91-3546-9DE4-AF1CF63A63CB}">
      <dgm:prSet/>
      <dgm:spPr/>
      <dgm:t>
        <a:bodyPr/>
        <a:lstStyle/>
        <a:p>
          <a:pPr rtl="0"/>
          <a:r>
            <a:rPr lang="fr-FR" smtClean="0"/>
            <a:t>Deleuze</a:t>
          </a:r>
          <a:endParaRPr lang="fr-FR"/>
        </a:p>
      </dgm:t>
    </dgm:pt>
    <dgm:pt modelId="{26C440A8-BA85-A94E-9434-CCB519090F05}" type="parTrans" cxnId="{647C68FD-78DD-5448-B6C1-4EECD9714373}">
      <dgm:prSet/>
      <dgm:spPr/>
      <dgm:t>
        <a:bodyPr/>
        <a:lstStyle/>
        <a:p>
          <a:endParaRPr lang="fr-FR"/>
        </a:p>
      </dgm:t>
    </dgm:pt>
    <dgm:pt modelId="{CA0307CB-D905-2044-9379-A7D3686641CB}" type="sibTrans" cxnId="{647C68FD-78DD-5448-B6C1-4EECD9714373}">
      <dgm:prSet/>
      <dgm:spPr/>
      <dgm:t>
        <a:bodyPr/>
        <a:lstStyle/>
        <a:p>
          <a:endParaRPr lang="fr-FR"/>
        </a:p>
      </dgm:t>
    </dgm:pt>
    <dgm:pt modelId="{595B7200-17C3-1E45-896D-996F11014BC5}">
      <dgm:prSet/>
      <dgm:spPr/>
      <dgm:t>
        <a:bodyPr/>
        <a:lstStyle/>
        <a:p>
          <a:pPr rtl="0"/>
          <a:r>
            <a:rPr lang="fr-FR" smtClean="0"/>
            <a:t>Un pli dans le discours</a:t>
          </a:r>
          <a:endParaRPr lang="fr-FR"/>
        </a:p>
      </dgm:t>
    </dgm:pt>
    <dgm:pt modelId="{B3E5A5EE-5D05-084A-A1A1-660E52FE460C}" type="parTrans" cxnId="{CF85E661-7414-DF46-ABCE-605B86FA598D}">
      <dgm:prSet/>
      <dgm:spPr/>
      <dgm:t>
        <a:bodyPr/>
        <a:lstStyle/>
        <a:p>
          <a:endParaRPr lang="fr-FR"/>
        </a:p>
      </dgm:t>
    </dgm:pt>
    <dgm:pt modelId="{7ADACE8F-B0B0-1D45-99A9-2A98E725A01E}" type="sibTrans" cxnId="{CF85E661-7414-DF46-ABCE-605B86FA598D}">
      <dgm:prSet/>
      <dgm:spPr/>
      <dgm:t>
        <a:bodyPr/>
        <a:lstStyle/>
        <a:p>
          <a:endParaRPr lang="fr-FR"/>
        </a:p>
      </dgm:t>
    </dgm:pt>
    <dgm:pt modelId="{BF3E3169-E0AE-464A-B612-981FE4C55D46}">
      <dgm:prSet/>
      <dgm:spPr/>
      <dgm:t>
        <a:bodyPr/>
        <a:lstStyle/>
        <a:p>
          <a:pPr rtl="0"/>
          <a:r>
            <a:rPr lang="fr-FR" smtClean="0"/>
            <a:t>Que le sujet referme sur lui-même</a:t>
          </a:r>
          <a:endParaRPr lang="fr-FR"/>
        </a:p>
      </dgm:t>
    </dgm:pt>
    <dgm:pt modelId="{00F809A5-7292-7D49-8BEB-130B7F8E72BC}" type="parTrans" cxnId="{5838EE6E-B448-624D-B64F-3902AB942407}">
      <dgm:prSet/>
      <dgm:spPr/>
      <dgm:t>
        <a:bodyPr/>
        <a:lstStyle/>
        <a:p>
          <a:endParaRPr lang="fr-FR"/>
        </a:p>
      </dgm:t>
    </dgm:pt>
    <dgm:pt modelId="{7273AF2A-2755-F14A-ABD2-0EFA69CA0508}" type="sibTrans" cxnId="{5838EE6E-B448-624D-B64F-3902AB942407}">
      <dgm:prSet/>
      <dgm:spPr/>
      <dgm:t>
        <a:bodyPr/>
        <a:lstStyle/>
        <a:p>
          <a:endParaRPr lang="fr-FR"/>
        </a:p>
      </dgm:t>
    </dgm:pt>
    <dgm:pt modelId="{9559927A-CDED-9149-8203-915524F9CB67}" type="pres">
      <dgm:prSet presAssocID="{C46F3EAA-3A54-8E4D-9471-99CD12042DD8}" presName="Name0" presStyleCnt="0">
        <dgm:presLayoutVars>
          <dgm:dir/>
          <dgm:animLvl val="lvl"/>
          <dgm:resizeHandles val="exact"/>
        </dgm:presLayoutVars>
      </dgm:prSet>
      <dgm:spPr/>
      <dgm:t>
        <a:bodyPr/>
        <a:lstStyle/>
        <a:p>
          <a:endParaRPr lang="fr-FR"/>
        </a:p>
      </dgm:t>
    </dgm:pt>
    <dgm:pt modelId="{1F3118C7-79F4-B941-9C98-314828844681}" type="pres">
      <dgm:prSet presAssocID="{BC0DB4FD-6857-5545-BD67-71776F9C0BE2}" presName="composite" presStyleCnt="0"/>
      <dgm:spPr/>
    </dgm:pt>
    <dgm:pt modelId="{37D63A89-3150-B140-92C6-EDA75BA9DA81}" type="pres">
      <dgm:prSet presAssocID="{BC0DB4FD-6857-5545-BD67-71776F9C0BE2}" presName="parTx" presStyleLbl="alignNode1" presStyleIdx="0" presStyleCnt="3">
        <dgm:presLayoutVars>
          <dgm:chMax val="0"/>
          <dgm:chPref val="0"/>
          <dgm:bulletEnabled val="1"/>
        </dgm:presLayoutVars>
      </dgm:prSet>
      <dgm:spPr/>
      <dgm:t>
        <a:bodyPr/>
        <a:lstStyle/>
        <a:p>
          <a:endParaRPr lang="fr-FR"/>
        </a:p>
      </dgm:t>
    </dgm:pt>
    <dgm:pt modelId="{536C9EFD-DBCC-E647-BFEE-456483E91990}" type="pres">
      <dgm:prSet presAssocID="{BC0DB4FD-6857-5545-BD67-71776F9C0BE2}" presName="desTx" presStyleLbl="alignAccFollowNode1" presStyleIdx="0" presStyleCnt="3">
        <dgm:presLayoutVars>
          <dgm:bulletEnabled val="1"/>
        </dgm:presLayoutVars>
      </dgm:prSet>
      <dgm:spPr/>
      <dgm:t>
        <a:bodyPr/>
        <a:lstStyle/>
        <a:p>
          <a:endParaRPr lang="fr-FR"/>
        </a:p>
      </dgm:t>
    </dgm:pt>
    <dgm:pt modelId="{13044CEE-2D22-E146-86EF-D46C9634A3A1}" type="pres">
      <dgm:prSet presAssocID="{51D66ECD-1447-3C42-B5E8-BC97485ED1BB}" presName="space" presStyleCnt="0"/>
      <dgm:spPr/>
    </dgm:pt>
    <dgm:pt modelId="{4022D03E-4264-1248-BC35-F92F3B8152CC}" type="pres">
      <dgm:prSet presAssocID="{64D0DF98-9B0E-2F45-BD26-3377CC009881}" presName="composite" presStyleCnt="0"/>
      <dgm:spPr/>
    </dgm:pt>
    <dgm:pt modelId="{38966D8C-CC68-754F-971C-B0E827E61212}" type="pres">
      <dgm:prSet presAssocID="{64D0DF98-9B0E-2F45-BD26-3377CC009881}" presName="parTx" presStyleLbl="alignNode1" presStyleIdx="1" presStyleCnt="3">
        <dgm:presLayoutVars>
          <dgm:chMax val="0"/>
          <dgm:chPref val="0"/>
          <dgm:bulletEnabled val="1"/>
        </dgm:presLayoutVars>
      </dgm:prSet>
      <dgm:spPr/>
      <dgm:t>
        <a:bodyPr/>
        <a:lstStyle/>
        <a:p>
          <a:endParaRPr lang="fr-FR"/>
        </a:p>
      </dgm:t>
    </dgm:pt>
    <dgm:pt modelId="{0AC0FDF1-6570-BF49-BC70-77131658FC26}" type="pres">
      <dgm:prSet presAssocID="{64D0DF98-9B0E-2F45-BD26-3377CC009881}" presName="desTx" presStyleLbl="alignAccFollowNode1" presStyleIdx="1" presStyleCnt="3">
        <dgm:presLayoutVars>
          <dgm:bulletEnabled val="1"/>
        </dgm:presLayoutVars>
      </dgm:prSet>
      <dgm:spPr/>
      <dgm:t>
        <a:bodyPr/>
        <a:lstStyle/>
        <a:p>
          <a:endParaRPr lang="fr-FR"/>
        </a:p>
      </dgm:t>
    </dgm:pt>
    <dgm:pt modelId="{1DE431AD-D550-9A4F-98CB-3AEFF54A8A06}" type="pres">
      <dgm:prSet presAssocID="{8F978204-F1D6-B34F-A453-8BA220192CDA}" presName="space" presStyleCnt="0"/>
      <dgm:spPr/>
    </dgm:pt>
    <dgm:pt modelId="{93FB128F-F671-B746-B73B-1F5DD2926660}" type="pres">
      <dgm:prSet presAssocID="{848D1E5A-9D91-3546-9DE4-AF1CF63A63CB}" presName="composite" presStyleCnt="0"/>
      <dgm:spPr/>
    </dgm:pt>
    <dgm:pt modelId="{55D1312D-EE62-B347-9E43-5D0E210B73D3}" type="pres">
      <dgm:prSet presAssocID="{848D1E5A-9D91-3546-9DE4-AF1CF63A63CB}" presName="parTx" presStyleLbl="alignNode1" presStyleIdx="2" presStyleCnt="3">
        <dgm:presLayoutVars>
          <dgm:chMax val="0"/>
          <dgm:chPref val="0"/>
          <dgm:bulletEnabled val="1"/>
        </dgm:presLayoutVars>
      </dgm:prSet>
      <dgm:spPr/>
      <dgm:t>
        <a:bodyPr/>
        <a:lstStyle/>
        <a:p>
          <a:endParaRPr lang="fr-FR"/>
        </a:p>
      </dgm:t>
    </dgm:pt>
    <dgm:pt modelId="{D1FF9CD1-D57B-3F45-8CB1-7F474EADC8E4}" type="pres">
      <dgm:prSet presAssocID="{848D1E5A-9D91-3546-9DE4-AF1CF63A63CB}" presName="desTx" presStyleLbl="alignAccFollowNode1" presStyleIdx="2" presStyleCnt="3">
        <dgm:presLayoutVars>
          <dgm:bulletEnabled val="1"/>
        </dgm:presLayoutVars>
      </dgm:prSet>
      <dgm:spPr/>
      <dgm:t>
        <a:bodyPr/>
        <a:lstStyle/>
        <a:p>
          <a:endParaRPr lang="fr-FR"/>
        </a:p>
      </dgm:t>
    </dgm:pt>
  </dgm:ptLst>
  <dgm:cxnLst>
    <dgm:cxn modelId="{8672051B-01D7-E746-B9B1-B8F71E98D21D}" srcId="{BC0DB4FD-6857-5545-BD67-71776F9C0BE2}" destId="{6E50E808-B7C3-2245-8166-8FAA823DF4EE}" srcOrd="2" destOrd="0" parTransId="{EDF8AD93-1C86-614A-BA9B-49F2792C61DE}" sibTransId="{A395C4EC-9D69-C64E-8858-161655D10034}"/>
    <dgm:cxn modelId="{4CD22CCF-F642-D440-B216-90C474A1F854}" type="presOf" srcId="{B7391A06-520F-FB41-8030-FBBEB0023777}" destId="{0AC0FDF1-6570-BF49-BC70-77131658FC26}" srcOrd="0" destOrd="4" presId="urn:microsoft.com/office/officeart/2005/8/layout/hList1"/>
    <dgm:cxn modelId="{9C8542A8-5B96-C24D-B8FA-7B2C0ABEBC68}" type="presOf" srcId="{0F586873-3449-FC4C-B11F-5833BE90CA58}" destId="{536C9EFD-DBCC-E647-BFEE-456483E91990}" srcOrd="0" destOrd="1" presId="urn:microsoft.com/office/officeart/2005/8/layout/hList1"/>
    <dgm:cxn modelId="{BA4012F5-13F5-B240-8C43-B8193A922F08}" srcId="{BC0DB4FD-6857-5545-BD67-71776F9C0BE2}" destId="{0F586873-3449-FC4C-B11F-5833BE90CA58}" srcOrd="1" destOrd="0" parTransId="{83F36E66-6C68-2D4E-9475-5049ED436BD5}" sibTransId="{0E0F5B61-0A4B-FB4C-85FA-90299D1C7A37}"/>
    <dgm:cxn modelId="{AA6DA567-89C7-2040-BAD7-738ED3A0D47B}" type="presOf" srcId="{B16D3158-1B51-C943-B9B6-3FD2AC37B088}" destId="{0AC0FDF1-6570-BF49-BC70-77131658FC26}" srcOrd="0" destOrd="3" presId="urn:microsoft.com/office/officeart/2005/8/layout/hList1"/>
    <dgm:cxn modelId="{0A19A468-CAFC-A240-92A3-19F222C550C1}" type="presOf" srcId="{B1B93283-275F-EE47-8A7D-5A06D72CB615}" destId="{0AC0FDF1-6570-BF49-BC70-77131658FC26}" srcOrd="0" destOrd="0" presId="urn:microsoft.com/office/officeart/2005/8/layout/hList1"/>
    <dgm:cxn modelId="{5838EE6E-B448-624D-B64F-3902AB942407}" srcId="{848D1E5A-9D91-3546-9DE4-AF1CF63A63CB}" destId="{BF3E3169-E0AE-464A-B612-981FE4C55D46}" srcOrd="1" destOrd="0" parTransId="{00F809A5-7292-7D49-8BEB-130B7F8E72BC}" sibTransId="{7273AF2A-2755-F14A-ABD2-0EFA69CA0508}"/>
    <dgm:cxn modelId="{CF85E661-7414-DF46-ABCE-605B86FA598D}" srcId="{848D1E5A-9D91-3546-9DE4-AF1CF63A63CB}" destId="{595B7200-17C3-1E45-896D-996F11014BC5}" srcOrd="0" destOrd="0" parTransId="{B3E5A5EE-5D05-084A-A1A1-660E52FE460C}" sibTransId="{7ADACE8F-B0B0-1D45-99A9-2A98E725A01E}"/>
    <dgm:cxn modelId="{DEDEF00C-6F7C-CE46-B4DA-1DFB14F8FA4A}" srcId="{B1B93283-275F-EE47-8A7D-5A06D72CB615}" destId="{82D9EF44-181A-E64D-994A-ED07BABAB16E}" srcOrd="0" destOrd="0" parTransId="{5871FF8C-8A13-D549-91C2-6A144FCA5431}" sibTransId="{6CFD27A0-B5F2-4B48-A6B1-09E4096AFCE6}"/>
    <dgm:cxn modelId="{6BB252C7-0473-E847-8DF3-41CA889EAEFA}" srcId="{B16D3158-1B51-C943-B9B6-3FD2AC37B088}" destId="{B7391A06-520F-FB41-8030-FBBEB0023777}" srcOrd="0" destOrd="0" parTransId="{A98B6F2C-400E-064C-8A5C-2628D09EDAE2}" sibTransId="{D9DE9CD6-5F92-2F48-AE4D-AAFC81DDDB26}"/>
    <dgm:cxn modelId="{1CEE68E7-47D8-2142-B0F7-F2F864B392D4}" srcId="{BC0DB4FD-6857-5545-BD67-71776F9C0BE2}" destId="{6625DD3C-E36E-8049-82C9-F59BD20CCBA9}" srcOrd="0" destOrd="0" parTransId="{4C89D712-E8FD-F847-B85B-D93A40798F69}" sibTransId="{930478BC-5A3A-A141-AF5B-FF2039461569}"/>
    <dgm:cxn modelId="{C582C6B9-E0D9-1D43-972B-F2A1E7C6AD17}" type="presOf" srcId="{6625DD3C-E36E-8049-82C9-F59BD20CCBA9}" destId="{536C9EFD-DBCC-E647-BFEE-456483E91990}" srcOrd="0" destOrd="0" presId="urn:microsoft.com/office/officeart/2005/8/layout/hList1"/>
    <dgm:cxn modelId="{3524221C-4AB4-0749-81AC-FD177805E4A3}" type="presOf" srcId="{C46F3EAA-3A54-8E4D-9471-99CD12042DD8}" destId="{9559927A-CDED-9149-8203-915524F9CB67}" srcOrd="0" destOrd="0" presId="urn:microsoft.com/office/officeart/2005/8/layout/hList1"/>
    <dgm:cxn modelId="{722DD66E-6CD6-DE48-AC73-7ED4882253EB}" type="presOf" srcId="{BC0DB4FD-6857-5545-BD67-71776F9C0BE2}" destId="{37D63A89-3150-B140-92C6-EDA75BA9DA81}" srcOrd="0" destOrd="0" presId="urn:microsoft.com/office/officeart/2005/8/layout/hList1"/>
    <dgm:cxn modelId="{24320E62-D3BF-284D-837F-EF47B32A36DC}" type="presOf" srcId="{5FA3653F-B648-CD46-A1A5-AE8754E1CA1E}" destId="{0AC0FDF1-6570-BF49-BC70-77131658FC26}" srcOrd="0" destOrd="2" presId="urn:microsoft.com/office/officeart/2005/8/layout/hList1"/>
    <dgm:cxn modelId="{5F150B7A-7517-EB46-814E-D60EEAB2EB01}" type="presOf" srcId="{BF3E3169-E0AE-464A-B612-981FE4C55D46}" destId="{D1FF9CD1-D57B-3F45-8CB1-7F474EADC8E4}" srcOrd="0" destOrd="1" presId="urn:microsoft.com/office/officeart/2005/8/layout/hList1"/>
    <dgm:cxn modelId="{B2C99A35-5C24-D34C-8F02-FF34B9EFD8DE}" srcId="{C46F3EAA-3A54-8E4D-9471-99CD12042DD8}" destId="{64D0DF98-9B0E-2F45-BD26-3377CC009881}" srcOrd="1" destOrd="0" parTransId="{9795D816-0734-CB4E-BBA9-1B494E55DADB}" sibTransId="{8F978204-F1D6-B34F-A453-8BA220192CDA}"/>
    <dgm:cxn modelId="{1F8F896D-9696-DB47-BF0C-A7A966848F17}" srcId="{B1B93283-275F-EE47-8A7D-5A06D72CB615}" destId="{5FA3653F-B648-CD46-A1A5-AE8754E1CA1E}" srcOrd="1" destOrd="0" parTransId="{5B83F8B3-0BB3-1D4D-8216-48E446B2BEAA}" sibTransId="{4ADA6018-6779-AC45-A8C2-DE63FF4EF64E}"/>
    <dgm:cxn modelId="{B20CF0A8-BCCE-CC4A-873E-1BA657AB612A}" srcId="{64D0DF98-9B0E-2F45-BD26-3377CC009881}" destId="{B1B93283-275F-EE47-8A7D-5A06D72CB615}" srcOrd="0" destOrd="0" parTransId="{64F3341D-226C-D14B-B094-CC558873813C}" sibTransId="{A1DF1AE7-1A27-1749-954B-EDB325E103C6}"/>
    <dgm:cxn modelId="{DA538BDB-F7BB-654C-81C5-BA43D197EC40}" srcId="{64D0DF98-9B0E-2F45-BD26-3377CC009881}" destId="{B16D3158-1B51-C943-B9B6-3FD2AC37B088}" srcOrd="1" destOrd="0" parTransId="{A907C719-5636-E343-BCD4-54314C49FD2C}" sibTransId="{4A4E1768-9242-6749-AD49-8F161228B903}"/>
    <dgm:cxn modelId="{F0286BCB-DD7B-7C48-AC7F-9F9F67D547DD}" srcId="{C46F3EAA-3A54-8E4D-9471-99CD12042DD8}" destId="{BC0DB4FD-6857-5545-BD67-71776F9C0BE2}" srcOrd="0" destOrd="0" parTransId="{2E62D5B5-BF62-B441-90CB-63FF0EA57A65}" sibTransId="{51D66ECD-1447-3C42-B5E8-BC97485ED1BB}"/>
    <dgm:cxn modelId="{815696CE-D4DE-4A4B-86E2-E0537DEAAB55}" type="presOf" srcId="{595B7200-17C3-1E45-896D-996F11014BC5}" destId="{D1FF9CD1-D57B-3F45-8CB1-7F474EADC8E4}" srcOrd="0" destOrd="0" presId="urn:microsoft.com/office/officeart/2005/8/layout/hList1"/>
    <dgm:cxn modelId="{DCB3C186-9AF1-7D42-9B8D-B1CF5DC35284}" type="presOf" srcId="{64D0DF98-9B0E-2F45-BD26-3377CC009881}" destId="{38966D8C-CC68-754F-971C-B0E827E61212}" srcOrd="0" destOrd="0" presId="urn:microsoft.com/office/officeart/2005/8/layout/hList1"/>
    <dgm:cxn modelId="{6587B00C-3E69-DE49-B6E4-935124771F06}" type="presOf" srcId="{82D9EF44-181A-E64D-994A-ED07BABAB16E}" destId="{0AC0FDF1-6570-BF49-BC70-77131658FC26}" srcOrd="0" destOrd="1" presId="urn:microsoft.com/office/officeart/2005/8/layout/hList1"/>
    <dgm:cxn modelId="{1A89C303-CA3C-9F4C-AF5A-F64EDE892767}" type="presOf" srcId="{848D1E5A-9D91-3546-9DE4-AF1CF63A63CB}" destId="{55D1312D-EE62-B347-9E43-5D0E210B73D3}" srcOrd="0" destOrd="0" presId="urn:microsoft.com/office/officeart/2005/8/layout/hList1"/>
    <dgm:cxn modelId="{696E2580-9FAD-1240-BF43-CBF8AE25D38B}" type="presOf" srcId="{6E50E808-B7C3-2245-8166-8FAA823DF4EE}" destId="{536C9EFD-DBCC-E647-BFEE-456483E91990}" srcOrd="0" destOrd="2" presId="urn:microsoft.com/office/officeart/2005/8/layout/hList1"/>
    <dgm:cxn modelId="{647C68FD-78DD-5448-B6C1-4EECD9714373}" srcId="{C46F3EAA-3A54-8E4D-9471-99CD12042DD8}" destId="{848D1E5A-9D91-3546-9DE4-AF1CF63A63CB}" srcOrd="2" destOrd="0" parTransId="{26C440A8-BA85-A94E-9434-CCB519090F05}" sibTransId="{CA0307CB-D905-2044-9379-A7D3686641CB}"/>
    <dgm:cxn modelId="{74A47252-CDFD-D444-83DC-DE6569EB405B}" type="presParOf" srcId="{9559927A-CDED-9149-8203-915524F9CB67}" destId="{1F3118C7-79F4-B941-9C98-314828844681}" srcOrd="0" destOrd="0" presId="urn:microsoft.com/office/officeart/2005/8/layout/hList1"/>
    <dgm:cxn modelId="{536DE18D-844B-394C-A0DB-3F276480D291}" type="presParOf" srcId="{1F3118C7-79F4-B941-9C98-314828844681}" destId="{37D63A89-3150-B140-92C6-EDA75BA9DA81}" srcOrd="0" destOrd="0" presId="urn:microsoft.com/office/officeart/2005/8/layout/hList1"/>
    <dgm:cxn modelId="{831DEEF5-A0E4-444F-95E2-E616B89E3CB2}" type="presParOf" srcId="{1F3118C7-79F4-B941-9C98-314828844681}" destId="{536C9EFD-DBCC-E647-BFEE-456483E91990}" srcOrd="1" destOrd="0" presId="urn:microsoft.com/office/officeart/2005/8/layout/hList1"/>
    <dgm:cxn modelId="{FDB4D9A1-3F72-5649-B4C8-8F2E4F48FD3C}" type="presParOf" srcId="{9559927A-CDED-9149-8203-915524F9CB67}" destId="{13044CEE-2D22-E146-86EF-D46C9634A3A1}" srcOrd="1" destOrd="0" presId="urn:microsoft.com/office/officeart/2005/8/layout/hList1"/>
    <dgm:cxn modelId="{69992034-BD0E-B14F-8230-5DCB306FBC94}" type="presParOf" srcId="{9559927A-CDED-9149-8203-915524F9CB67}" destId="{4022D03E-4264-1248-BC35-F92F3B8152CC}" srcOrd="2" destOrd="0" presId="urn:microsoft.com/office/officeart/2005/8/layout/hList1"/>
    <dgm:cxn modelId="{589ECAD9-7C41-514A-8CB3-4C74DD438A5B}" type="presParOf" srcId="{4022D03E-4264-1248-BC35-F92F3B8152CC}" destId="{38966D8C-CC68-754F-971C-B0E827E61212}" srcOrd="0" destOrd="0" presId="urn:microsoft.com/office/officeart/2005/8/layout/hList1"/>
    <dgm:cxn modelId="{054BE65B-49EB-A14B-9EE9-42BC51D56CF2}" type="presParOf" srcId="{4022D03E-4264-1248-BC35-F92F3B8152CC}" destId="{0AC0FDF1-6570-BF49-BC70-77131658FC26}" srcOrd="1" destOrd="0" presId="urn:microsoft.com/office/officeart/2005/8/layout/hList1"/>
    <dgm:cxn modelId="{EC2A0560-BBF2-124F-A3CA-ABDD2F781BDD}" type="presParOf" srcId="{9559927A-CDED-9149-8203-915524F9CB67}" destId="{1DE431AD-D550-9A4F-98CB-3AEFF54A8A06}" srcOrd="3" destOrd="0" presId="urn:microsoft.com/office/officeart/2005/8/layout/hList1"/>
    <dgm:cxn modelId="{63C93F6D-AB47-354B-B7D9-CBF8A5602CFD}" type="presParOf" srcId="{9559927A-CDED-9149-8203-915524F9CB67}" destId="{93FB128F-F671-B746-B73B-1F5DD2926660}" srcOrd="4" destOrd="0" presId="urn:microsoft.com/office/officeart/2005/8/layout/hList1"/>
    <dgm:cxn modelId="{0C268EB3-313E-2A43-9B50-3E9D2F2FD429}" type="presParOf" srcId="{93FB128F-F671-B746-B73B-1F5DD2926660}" destId="{55D1312D-EE62-B347-9E43-5D0E210B73D3}" srcOrd="0" destOrd="0" presId="urn:microsoft.com/office/officeart/2005/8/layout/hList1"/>
    <dgm:cxn modelId="{E8D84871-E045-E049-A500-B45C0915EED7}" type="presParOf" srcId="{93FB128F-F671-B746-B73B-1F5DD2926660}" destId="{D1FF9CD1-D57B-3F45-8CB1-7F474EADC8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71CF4-76AB-2449-B327-026FD5D8E5C7}" type="doc">
      <dgm:prSet loTypeId="urn:microsoft.com/office/officeart/2005/8/layout/chevron2" loCatId="" qsTypeId="urn:microsoft.com/office/officeart/2005/8/quickstyle/simple4" qsCatId="simple" csTypeId="urn:microsoft.com/office/officeart/2005/8/colors/accent1_2" csCatId="accent1"/>
      <dgm:spPr/>
      <dgm:t>
        <a:bodyPr/>
        <a:lstStyle/>
        <a:p>
          <a:endParaRPr lang="fr-FR"/>
        </a:p>
      </dgm:t>
    </dgm:pt>
    <dgm:pt modelId="{043D67A1-762A-BE4D-AC9B-60BADE2A9901}">
      <dgm:prSet/>
      <dgm:spPr/>
      <dgm:t>
        <a:bodyPr/>
        <a:lstStyle/>
        <a:p>
          <a:pPr rtl="0"/>
          <a:r>
            <a:rPr lang="da-DK" smtClean="0"/>
            <a:t>Passion nationale </a:t>
          </a:r>
          <a:endParaRPr lang="da-DK"/>
        </a:p>
      </dgm:t>
    </dgm:pt>
    <dgm:pt modelId="{C289E897-7779-764D-B1FD-69B49BE90FFF}" type="parTrans" cxnId="{9C888130-DBF4-E14C-94F7-EEEA5F67E4A5}">
      <dgm:prSet/>
      <dgm:spPr/>
      <dgm:t>
        <a:bodyPr/>
        <a:lstStyle/>
        <a:p>
          <a:endParaRPr lang="fr-FR"/>
        </a:p>
      </dgm:t>
    </dgm:pt>
    <dgm:pt modelId="{61C2EFA0-6394-054A-912E-03262A7B409F}" type="sibTrans" cxnId="{9C888130-DBF4-E14C-94F7-EEEA5F67E4A5}">
      <dgm:prSet/>
      <dgm:spPr/>
      <dgm:t>
        <a:bodyPr/>
        <a:lstStyle/>
        <a:p>
          <a:endParaRPr lang="fr-FR"/>
        </a:p>
      </dgm:t>
    </dgm:pt>
    <dgm:pt modelId="{68D60799-2C58-7E42-A974-A508533E7FBD}">
      <dgm:prSet/>
      <dgm:spPr/>
      <dgm:t>
        <a:bodyPr/>
        <a:lstStyle/>
        <a:p>
          <a:pPr rtl="0"/>
          <a:r>
            <a:rPr lang="fr-FR" smtClean="0"/>
            <a:t>L’immigration, “parce qu'elle est le fait de gens qui n'ont pas à être là (si l'ordre national avait été parfait, il ne comporterait pas cette faille, cette insuffisance), mais qui sont là (ils sont là comme l'objectivation, comme la matérialisation de cette faille, de cette insuffisance, de cet inaccomplissement de la nation), [...] révèle au grand jour la vérité cachée, les soubassements les plus profonds de l'ordre social et politique qu'on dit national »</a:t>
          </a:r>
          <a:endParaRPr lang="fr-FR"/>
        </a:p>
      </dgm:t>
    </dgm:pt>
    <dgm:pt modelId="{2A67267E-5CCC-554E-A9A3-B46B8506D62B}" type="parTrans" cxnId="{369963A8-A85C-1D4B-A312-23DED05C52CC}">
      <dgm:prSet/>
      <dgm:spPr/>
      <dgm:t>
        <a:bodyPr/>
        <a:lstStyle/>
        <a:p>
          <a:endParaRPr lang="fr-FR"/>
        </a:p>
      </dgm:t>
    </dgm:pt>
    <dgm:pt modelId="{5861C917-7FC8-0A4D-9115-924FDBF66C5D}" type="sibTrans" cxnId="{369963A8-A85C-1D4B-A312-23DED05C52CC}">
      <dgm:prSet/>
      <dgm:spPr/>
      <dgm:t>
        <a:bodyPr/>
        <a:lstStyle/>
        <a:p>
          <a:endParaRPr lang="fr-FR"/>
        </a:p>
      </dgm:t>
    </dgm:pt>
    <dgm:pt modelId="{53F0EFDE-D482-C348-A1A8-E497E790BB21}">
      <dgm:prSet/>
      <dgm:spPr/>
      <dgm:t>
        <a:bodyPr/>
        <a:lstStyle/>
        <a:p>
          <a:pPr rtl="0"/>
          <a:r>
            <a:rPr lang="fr-FR" smtClean="0"/>
            <a:t>Passion démocratique</a:t>
          </a:r>
          <a:endParaRPr lang="fr-FR"/>
        </a:p>
      </dgm:t>
    </dgm:pt>
    <dgm:pt modelId="{92E2A52D-6718-114E-8C59-6115E8F6A7B3}" type="parTrans" cxnId="{BC9F58B5-663D-B549-B49D-4D0E97BDBFCC}">
      <dgm:prSet/>
      <dgm:spPr/>
      <dgm:t>
        <a:bodyPr/>
        <a:lstStyle/>
        <a:p>
          <a:endParaRPr lang="fr-FR"/>
        </a:p>
      </dgm:t>
    </dgm:pt>
    <dgm:pt modelId="{DA3D6FF5-EE22-2B4F-B7DF-3053E774B603}" type="sibTrans" cxnId="{BC9F58B5-663D-B549-B49D-4D0E97BDBFCC}">
      <dgm:prSet/>
      <dgm:spPr/>
      <dgm:t>
        <a:bodyPr/>
        <a:lstStyle/>
        <a:p>
          <a:endParaRPr lang="fr-FR"/>
        </a:p>
      </dgm:t>
    </dgm:pt>
    <dgm:pt modelId="{79C6E7D2-8EA7-0342-ABEA-E010AAC5E31A}">
      <dgm:prSet/>
      <dgm:spPr/>
      <dgm:t>
        <a:bodyPr/>
        <a:lstStyle/>
        <a:p>
          <a:pPr rtl="0"/>
          <a:r>
            <a:rPr lang="fr-FR" smtClean="0"/>
            <a:t>La surreprésentation des étrangers dans la population détenue, parce qu'elle est le fait d’êtres humains qui n'ont pas à être discriminés (si l'ordre démocratique avait été parfait, il ne comporterait pas cette faille, cette insuffisance), mais qui sont discriminés (et la discrimination est là comme l'objectivation, comme la matérialisation de cette faille, de cette insuffisance, de cet inaccomplissement de la démocratie), la sur-représentation des étrangers dans la population détenue révèle au grand jour la vérité cachée, les soubassements les plus profonds de l'ordre social et politique qu'on dit démocratique. </a:t>
          </a:r>
          <a:endParaRPr lang="fr-FR"/>
        </a:p>
      </dgm:t>
    </dgm:pt>
    <dgm:pt modelId="{86BAA242-457C-7641-85CB-FDDF1A23B27F}" type="parTrans" cxnId="{377A64D9-E35C-384B-8397-D6201F8B6F42}">
      <dgm:prSet/>
      <dgm:spPr/>
      <dgm:t>
        <a:bodyPr/>
        <a:lstStyle/>
        <a:p>
          <a:endParaRPr lang="fr-FR"/>
        </a:p>
      </dgm:t>
    </dgm:pt>
    <dgm:pt modelId="{4B325AAA-2FDB-F14F-8047-FB48219B144E}" type="sibTrans" cxnId="{377A64D9-E35C-384B-8397-D6201F8B6F42}">
      <dgm:prSet/>
      <dgm:spPr/>
      <dgm:t>
        <a:bodyPr/>
        <a:lstStyle/>
        <a:p>
          <a:endParaRPr lang="fr-FR"/>
        </a:p>
      </dgm:t>
    </dgm:pt>
    <dgm:pt modelId="{6BC61B9A-9F59-4440-862A-9F4201297FD9}" type="pres">
      <dgm:prSet presAssocID="{79E71CF4-76AB-2449-B327-026FD5D8E5C7}" presName="linearFlow" presStyleCnt="0">
        <dgm:presLayoutVars>
          <dgm:dir/>
          <dgm:animLvl val="lvl"/>
          <dgm:resizeHandles val="exact"/>
        </dgm:presLayoutVars>
      </dgm:prSet>
      <dgm:spPr/>
      <dgm:t>
        <a:bodyPr/>
        <a:lstStyle/>
        <a:p>
          <a:endParaRPr lang="fr-FR"/>
        </a:p>
      </dgm:t>
    </dgm:pt>
    <dgm:pt modelId="{BCAE5959-6E5C-B043-97DA-0F283B1B976B}" type="pres">
      <dgm:prSet presAssocID="{043D67A1-762A-BE4D-AC9B-60BADE2A9901}" presName="composite" presStyleCnt="0"/>
      <dgm:spPr/>
    </dgm:pt>
    <dgm:pt modelId="{EFB03368-2EA4-FA40-82D6-2C91623930E3}" type="pres">
      <dgm:prSet presAssocID="{043D67A1-762A-BE4D-AC9B-60BADE2A9901}" presName="parentText" presStyleLbl="alignNode1" presStyleIdx="0" presStyleCnt="2">
        <dgm:presLayoutVars>
          <dgm:chMax val="1"/>
          <dgm:bulletEnabled val="1"/>
        </dgm:presLayoutVars>
      </dgm:prSet>
      <dgm:spPr/>
      <dgm:t>
        <a:bodyPr/>
        <a:lstStyle/>
        <a:p>
          <a:endParaRPr lang="fr-FR"/>
        </a:p>
      </dgm:t>
    </dgm:pt>
    <dgm:pt modelId="{FFF1B39D-AACA-7A4C-BBEB-FC62DD4C4F9A}" type="pres">
      <dgm:prSet presAssocID="{043D67A1-762A-BE4D-AC9B-60BADE2A9901}" presName="descendantText" presStyleLbl="alignAcc1" presStyleIdx="0" presStyleCnt="2">
        <dgm:presLayoutVars>
          <dgm:bulletEnabled val="1"/>
        </dgm:presLayoutVars>
      </dgm:prSet>
      <dgm:spPr/>
      <dgm:t>
        <a:bodyPr/>
        <a:lstStyle/>
        <a:p>
          <a:endParaRPr lang="fr-FR"/>
        </a:p>
      </dgm:t>
    </dgm:pt>
    <dgm:pt modelId="{61479B75-4334-024B-9425-31F14EC24E13}" type="pres">
      <dgm:prSet presAssocID="{61C2EFA0-6394-054A-912E-03262A7B409F}" presName="sp" presStyleCnt="0"/>
      <dgm:spPr/>
    </dgm:pt>
    <dgm:pt modelId="{13F47E6D-0C6C-814C-A369-FF723C11B0AC}" type="pres">
      <dgm:prSet presAssocID="{53F0EFDE-D482-C348-A1A8-E497E790BB21}" presName="composite" presStyleCnt="0"/>
      <dgm:spPr/>
    </dgm:pt>
    <dgm:pt modelId="{05A9E5BA-7831-CB4C-8F20-599D1CB93459}" type="pres">
      <dgm:prSet presAssocID="{53F0EFDE-D482-C348-A1A8-E497E790BB21}" presName="parentText" presStyleLbl="alignNode1" presStyleIdx="1" presStyleCnt="2">
        <dgm:presLayoutVars>
          <dgm:chMax val="1"/>
          <dgm:bulletEnabled val="1"/>
        </dgm:presLayoutVars>
      </dgm:prSet>
      <dgm:spPr/>
      <dgm:t>
        <a:bodyPr/>
        <a:lstStyle/>
        <a:p>
          <a:endParaRPr lang="fr-FR"/>
        </a:p>
      </dgm:t>
    </dgm:pt>
    <dgm:pt modelId="{47912A60-146E-F445-A219-E9A20FF896E1}" type="pres">
      <dgm:prSet presAssocID="{53F0EFDE-D482-C348-A1A8-E497E790BB21}" presName="descendantText" presStyleLbl="alignAcc1" presStyleIdx="1" presStyleCnt="2">
        <dgm:presLayoutVars>
          <dgm:bulletEnabled val="1"/>
        </dgm:presLayoutVars>
      </dgm:prSet>
      <dgm:spPr/>
      <dgm:t>
        <a:bodyPr/>
        <a:lstStyle/>
        <a:p>
          <a:endParaRPr lang="fr-FR"/>
        </a:p>
      </dgm:t>
    </dgm:pt>
  </dgm:ptLst>
  <dgm:cxnLst>
    <dgm:cxn modelId="{178C016A-DA97-F744-A8F9-BDA69FF195BE}" type="presOf" srcId="{53F0EFDE-D482-C348-A1A8-E497E790BB21}" destId="{05A9E5BA-7831-CB4C-8F20-599D1CB93459}" srcOrd="0" destOrd="0" presId="urn:microsoft.com/office/officeart/2005/8/layout/chevron2"/>
    <dgm:cxn modelId="{4C1C4B8A-E0D5-C546-BE11-B67917196967}" type="presOf" srcId="{68D60799-2C58-7E42-A974-A508533E7FBD}" destId="{FFF1B39D-AACA-7A4C-BBEB-FC62DD4C4F9A}" srcOrd="0" destOrd="0" presId="urn:microsoft.com/office/officeart/2005/8/layout/chevron2"/>
    <dgm:cxn modelId="{7FCDB532-6AD4-6F4B-8796-2D9E67338970}" type="presOf" srcId="{79E71CF4-76AB-2449-B327-026FD5D8E5C7}" destId="{6BC61B9A-9F59-4440-862A-9F4201297FD9}" srcOrd="0" destOrd="0" presId="urn:microsoft.com/office/officeart/2005/8/layout/chevron2"/>
    <dgm:cxn modelId="{369963A8-A85C-1D4B-A312-23DED05C52CC}" srcId="{043D67A1-762A-BE4D-AC9B-60BADE2A9901}" destId="{68D60799-2C58-7E42-A974-A508533E7FBD}" srcOrd="0" destOrd="0" parTransId="{2A67267E-5CCC-554E-A9A3-B46B8506D62B}" sibTransId="{5861C917-7FC8-0A4D-9115-924FDBF66C5D}"/>
    <dgm:cxn modelId="{377A64D9-E35C-384B-8397-D6201F8B6F42}" srcId="{53F0EFDE-D482-C348-A1A8-E497E790BB21}" destId="{79C6E7D2-8EA7-0342-ABEA-E010AAC5E31A}" srcOrd="0" destOrd="0" parTransId="{86BAA242-457C-7641-85CB-FDDF1A23B27F}" sibTransId="{4B325AAA-2FDB-F14F-8047-FB48219B144E}"/>
    <dgm:cxn modelId="{E8176B6E-491D-EF41-A46A-AEAA214C8F0F}" type="presOf" srcId="{043D67A1-762A-BE4D-AC9B-60BADE2A9901}" destId="{EFB03368-2EA4-FA40-82D6-2C91623930E3}" srcOrd="0" destOrd="0" presId="urn:microsoft.com/office/officeart/2005/8/layout/chevron2"/>
    <dgm:cxn modelId="{E28999D7-AF3D-B34A-AA1D-3897884EBE0A}" type="presOf" srcId="{79C6E7D2-8EA7-0342-ABEA-E010AAC5E31A}" destId="{47912A60-146E-F445-A219-E9A20FF896E1}" srcOrd="0" destOrd="0" presId="urn:microsoft.com/office/officeart/2005/8/layout/chevron2"/>
    <dgm:cxn modelId="{9C888130-DBF4-E14C-94F7-EEEA5F67E4A5}" srcId="{79E71CF4-76AB-2449-B327-026FD5D8E5C7}" destId="{043D67A1-762A-BE4D-AC9B-60BADE2A9901}" srcOrd="0" destOrd="0" parTransId="{C289E897-7779-764D-B1FD-69B49BE90FFF}" sibTransId="{61C2EFA0-6394-054A-912E-03262A7B409F}"/>
    <dgm:cxn modelId="{BC9F58B5-663D-B549-B49D-4D0E97BDBFCC}" srcId="{79E71CF4-76AB-2449-B327-026FD5D8E5C7}" destId="{53F0EFDE-D482-C348-A1A8-E497E790BB21}" srcOrd="1" destOrd="0" parTransId="{92E2A52D-6718-114E-8C59-6115E8F6A7B3}" sibTransId="{DA3D6FF5-EE22-2B4F-B7DF-3053E774B603}"/>
    <dgm:cxn modelId="{E5146739-B3D4-6848-9458-8644CED8A5C2}" type="presParOf" srcId="{6BC61B9A-9F59-4440-862A-9F4201297FD9}" destId="{BCAE5959-6E5C-B043-97DA-0F283B1B976B}" srcOrd="0" destOrd="0" presId="urn:microsoft.com/office/officeart/2005/8/layout/chevron2"/>
    <dgm:cxn modelId="{ED60B323-6E63-AE45-A4E4-697EABFD7363}" type="presParOf" srcId="{BCAE5959-6E5C-B043-97DA-0F283B1B976B}" destId="{EFB03368-2EA4-FA40-82D6-2C91623930E3}" srcOrd="0" destOrd="0" presId="urn:microsoft.com/office/officeart/2005/8/layout/chevron2"/>
    <dgm:cxn modelId="{A68166E5-446F-DD48-AC67-947FEBF8EDB7}" type="presParOf" srcId="{BCAE5959-6E5C-B043-97DA-0F283B1B976B}" destId="{FFF1B39D-AACA-7A4C-BBEB-FC62DD4C4F9A}" srcOrd="1" destOrd="0" presId="urn:microsoft.com/office/officeart/2005/8/layout/chevron2"/>
    <dgm:cxn modelId="{24595F43-F706-D84C-A9FC-811FF6C7F6E9}" type="presParOf" srcId="{6BC61B9A-9F59-4440-862A-9F4201297FD9}" destId="{61479B75-4334-024B-9425-31F14EC24E13}" srcOrd="1" destOrd="0" presId="urn:microsoft.com/office/officeart/2005/8/layout/chevron2"/>
    <dgm:cxn modelId="{BF34CEA6-E14F-DB49-81F8-0BC7DCD1C5F2}" type="presParOf" srcId="{6BC61B9A-9F59-4440-862A-9F4201297FD9}" destId="{13F47E6D-0C6C-814C-A369-FF723C11B0AC}" srcOrd="2" destOrd="0" presId="urn:microsoft.com/office/officeart/2005/8/layout/chevron2"/>
    <dgm:cxn modelId="{0960461A-F175-834D-B0F3-E2AC82200E70}" type="presParOf" srcId="{13F47E6D-0C6C-814C-A369-FF723C11B0AC}" destId="{05A9E5BA-7831-CB4C-8F20-599D1CB93459}" srcOrd="0" destOrd="0" presId="urn:microsoft.com/office/officeart/2005/8/layout/chevron2"/>
    <dgm:cxn modelId="{3A721B5C-5E53-E24F-8CBB-B3ED4308CD6C}" type="presParOf" srcId="{13F47E6D-0C6C-814C-A369-FF723C11B0AC}" destId="{47912A60-146E-F445-A219-E9A20FF896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E3FC6-37E8-3A49-BC03-C914597AC9DF}"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fr-FR"/>
        </a:p>
      </dgm:t>
    </dgm:pt>
    <dgm:pt modelId="{D28A0BCB-F3E2-0142-9AD8-D70210A429FF}">
      <dgm:prSet/>
      <dgm:spPr/>
      <dgm:t>
        <a:bodyPr/>
        <a:lstStyle/>
        <a:p>
          <a:pPr rtl="0"/>
          <a:r>
            <a:rPr lang="da-DK" smtClean="0"/>
            <a:t>Passion nationale</a:t>
          </a:r>
          <a:endParaRPr lang="da-DK"/>
        </a:p>
      </dgm:t>
    </dgm:pt>
    <dgm:pt modelId="{90F2FDA4-07FB-9249-8259-61B64713BE9B}" type="parTrans" cxnId="{C045413D-89D4-524A-8CEE-62EF147FC543}">
      <dgm:prSet/>
      <dgm:spPr/>
      <dgm:t>
        <a:bodyPr/>
        <a:lstStyle/>
        <a:p>
          <a:endParaRPr lang="fr-FR"/>
        </a:p>
      </dgm:t>
    </dgm:pt>
    <dgm:pt modelId="{808BD8B0-4986-2949-8693-C086FA16BB1D}" type="sibTrans" cxnId="{C045413D-89D4-524A-8CEE-62EF147FC543}">
      <dgm:prSet/>
      <dgm:spPr/>
      <dgm:t>
        <a:bodyPr/>
        <a:lstStyle/>
        <a:p>
          <a:endParaRPr lang="fr-FR"/>
        </a:p>
      </dgm:t>
    </dgm:pt>
    <dgm:pt modelId="{45E145CD-13DD-5745-94A5-D950D3E824AF}">
      <dgm:prSet/>
      <dgm:spPr/>
      <dgm:t>
        <a:bodyPr/>
        <a:lstStyle/>
        <a:p>
          <a:pPr rtl="0"/>
          <a:r>
            <a:rPr lang="fr-FR" dirty="0" smtClean="0"/>
            <a:t>• veut que la loi exclue de la distribution des biens matériels et symboliques qu'elle réalise ceux en qui elle ne reconnaît pas des “enfants de Nation” ;</a:t>
          </a:r>
          <a:endParaRPr lang="fr-FR" dirty="0"/>
        </a:p>
      </dgm:t>
    </dgm:pt>
    <dgm:pt modelId="{73B5EA21-55D9-7D46-89D4-AE31313AF4BA}" type="parTrans" cxnId="{FE1FADDE-9338-B644-B3FB-9E4C407FB541}">
      <dgm:prSet/>
      <dgm:spPr/>
      <dgm:t>
        <a:bodyPr/>
        <a:lstStyle/>
        <a:p>
          <a:endParaRPr lang="fr-FR"/>
        </a:p>
      </dgm:t>
    </dgm:pt>
    <dgm:pt modelId="{E45E5B0E-918C-CD47-A092-C277C3922343}" type="sibTrans" cxnId="{FE1FADDE-9338-B644-B3FB-9E4C407FB541}">
      <dgm:prSet/>
      <dgm:spPr/>
      <dgm:t>
        <a:bodyPr/>
        <a:lstStyle/>
        <a:p>
          <a:endParaRPr lang="fr-FR"/>
        </a:p>
      </dgm:t>
    </dgm:pt>
    <dgm:pt modelId="{BA0D6546-55E3-3647-AAD7-F21DB3FA4558}">
      <dgm:prSet/>
      <dgm:spPr/>
      <dgm:t>
        <a:bodyPr/>
        <a:lstStyle/>
        <a:p>
          <a:pPr rtl="0"/>
          <a:r>
            <a:rPr lang="fr-FR" dirty="0" smtClean="0"/>
            <a:t>• répugne à considérer que les nationaux et les non-nationaux (ou les “faux” nationaux) ont des titres identiques à y prendre part. Elle suppose </a:t>
          </a:r>
          <a:r>
            <a:rPr lang="fr-FR" i="1" dirty="0" smtClean="0"/>
            <a:t>a priori</a:t>
          </a:r>
          <a:r>
            <a:rPr lang="fr-FR" dirty="0" smtClean="0"/>
            <a:t> aux “immigrés” et aux “illégaux” non pas un “plus-de-jouir”, mais un jouir-plus-que-leur-dû, une jouissance indue – quelles que soient les conditions d'existence dont ils jouissent effectivement.</a:t>
          </a:r>
          <a:endParaRPr lang="fr-FR" dirty="0"/>
        </a:p>
      </dgm:t>
    </dgm:pt>
    <dgm:pt modelId="{61F25E45-990C-CA40-A69E-C9591C4CC809}" type="parTrans" cxnId="{AD8D69A6-EE64-3047-AC98-00033D278F62}">
      <dgm:prSet/>
      <dgm:spPr/>
      <dgm:t>
        <a:bodyPr/>
        <a:lstStyle/>
        <a:p>
          <a:endParaRPr lang="fr-FR"/>
        </a:p>
      </dgm:t>
    </dgm:pt>
    <dgm:pt modelId="{33A2A09D-1F59-8C44-9388-A416B0CAFB8B}" type="sibTrans" cxnId="{AD8D69A6-EE64-3047-AC98-00033D278F62}">
      <dgm:prSet/>
      <dgm:spPr/>
      <dgm:t>
        <a:bodyPr/>
        <a:lstStyle/>
        <a:p>
          <a:endParaRPr lang="fr-FR"/>
        </a:p>
      </dgm:t>
    </dgm:pt>
    <dgm:pt modelId="{DC44A1EC-BB85-2C43-B2FA-61E038CC5DE0}">
      <dgm:prSet/>
      <dgm:spPr/>
      <dgm:t>
        <a:bodyPr/>
        <a:lstStyle/>
        <a:p>
          <a:pPr rtl="0"/>
          <a:r>
            <a:rPr lang="fr-FR" smtClean="0"/>
            <a:t>Passion démocratique </a:t>
          </a:r>
          <a:endParaRPr lang="fr-FR"/>
        </a:p>
      </dgm:t>
    </dgm:pt>
    <dgm:pt modelId="{15E2F592-4DB5-C84A-9971-F1648574959E}" type="parTrans" cxnId="{112E35BB-5D22-BD42-8F0A-DCF8125FE9D7}">
      <dgm:prSet/>
      <dgm:spPr/>
      <dgm:t>
        <a:bodyPr/>
        <a:lstStyle/>
        <a:p>
          <a:endParaRPr lang="fr-FR"/>
        </a:p>
      </dgm:t>
    </dgm:pt>
    <dgm:pt modelId="{89F4C57D-770E-D54F-87BA-44690AE8FB00}" type="sibTrans" cxnId="{112E35BB-5D22-BD42-8F0A-DCF8125FE9D7}">
      <dgm:prSet/>
      <dgm:spPr/>
      <dgm:t>
        <a:bodyPr/>
        <a:lstStyle/>
        <a:p>
          <a:endParaRPr lang="fr-FR"/>
        </a:p>
      </dgm:t>
    </dgm:pt>
    <dgm:pt modelId="{AAB1EB7C-08EB-B340-B161-D8DA1468A343}">
      <dgm:prSet/>
      <dgm:spPr/>
      <dgm:t>
        <a:bodyPr/>
        <a:lstStyle/>
        <a:p>
          <a:pPr rtl="0"/>
          <a:r>
            <a:rPr lang="fr-FR" dirty="0" smtClean="0"/>
            <a:t>• voudrait pouvoir supposer que la loi est égale et impartiale ; </a:t>
          </a:r>
        </a:p>
        <a:p>
          <a:pPr rtl="0"/>
          <a:endParaRPr lang="fr-FR" dirty="0" smtClean="0"/>
        </a:p>
        <a:p>
          <a:pPr rtl="0"/>
          <a:endParaRPr lang="fr-FR" dirty="0"/>
        </a:p>
      </dgm:t>
    </dgm:pt>
    <dgm:pt modelId="{D72432F7-4F47-B54A-8404-0C12E57B79A4}" type="parTrans" cxnId="{54E5E378-84C5-7B41-8DA0-CE47C24D5D77}">
      <dgm:prSet/>
      <dgm:spPr/>
      <dgm:t>
        <a:bodyPr/>
        <a:lstStyle/>
        <a:p>
          <a:endParaRPr lang="fr-FR"/>
        </a:p>
      </dgm:t>
    </dgm:pt>
    <dgm:pt modelId="{8B84B9D1-DABD-F84E-831E-90DEC1CA3E9A}" type="sibTrans" cxnId="{54E5E378-84C5-7B41-8DA0-CE47C24D5D77}">
      <dgm:prSet/>
      <dgm:spPr/>
      <dgm:t>
        <a:bodyPr/>
        <a:lstStyle/>
        <a:p>
          <a:endParaRPr lang="fr-FR"/>
        </a:p>
      </dgm:t>
    </dgm:pt>
    <dgm:pt modelId="{132FFB2B-B6D9-D346-A1F8-C9FEFBC1AE07}">
      <dgm:prSet/>
      <dgm:spPr/>
      <dgm:t>
        <a:bodyPr/>
        <a:lstStyle/>
        <a:p>
          <a:pPr rtl="0"/>
          <a:r>
            <a:rPr lang="fr-FR" dirty="0" smtClean="0"/>
            <a:t>• répugne à admettre que le droit est l'instrument d'une passion qui, paradoxalement, fait retour dans la citoyenneté, où sont dénoués le nœud de l'homme et de son humanité.</a:t>
          </a:r>
          <a:endParaRPr lang="fr-FR" dirty="0"/>
        </a:p>
      </dgm:t>
    </dgm:pt>
    <dgm:pt modelId="{C9CC18D4-D2EB-0641-9065-8A4A817BB1E8}" type="parTrans" cxnId="{580A87EC-F424-5941-9760-7B70230531AC}">
      <dgm:prSet/>
      <dgm:spPr/>
      <dgm:t>
        <a:bodyPr/>
        <a:lstStyle/>
        <a:p>
          <a:endParaRPr lang="fr-FR"/>
        </a:p>
      </dgm:t>
    </dgm:pt>
    <dgm:pt modelId="{132C5AF5-F700-1849-95E0-56D541444179}" type="sibTrans" cxnId="{580A87EC-F424-5941-9760-7B70230531AC}">
      <dgm:prSet/>
      <dgm:spPr/>
      <dgm:t>
        <a:bodyPr/>
        <a:lstStyle/>
        <a:p>
          <a:endParaRPr lang="fr-FR"/>
        </a:p>
      </dgm:t>
    </dgm:pt>
    <dgm:pt modelId="{09A1C138-80EA-3544-AD28-A11D2891C2E8}">
      <dgm:prSet/>
      <dgm:spPr/>
      <dgm:t>
        <a:bodyPr/>
        <a:lstStyle/>
        <a:p>
          <a:pPr rtl="0"/>
          <a:r>
            <a:rPr lang="fr-FR" dirty="0" smtClean="0"/>
            <a:t>  </a:t>
          </a:r>
          <a:endParaRPr lang="fr-FR" dirty="0"/>
        </a:p>
      </dgm:t>
    </dgm:pt>
    <dgm:pt modelId="{D16EF96F-F211-7A4D-8FCE-84BA9469BD6B}" type="parTrans" cxnId="{D34C5CE3-C8D1-324A-ABF2-25A04BDE51BD}">
      <dgm:prSet/>
      <dgm:spPr/>
      <dgm:t>
        <a:bodyPr/>
        <a:lstStyle/>
        <a:p>
          <a:endParaRPr lang="fr-FR"/>
        </a:p>
      </dgm:t>
    </dgm:pt>
    <dgm:pt modelId="{81459B32-F42A-9B48-973C-BFED10EB0C32}" type="sibTrans" cxnId="{D34C5CE3-C8D1-324A-ABF2-25A04BDE51BD}">
      <dgm:prSet/>
      <dgm:spPr/>
      <dgm:t>
        <a:bodyPr/>
        <a:lstStyle/>
        <a:p>
          <a:endParaRPr lang="fr-FR"/>
        </a:p>
      </dgm:t>
    </dgm:pt>
    <dgm:pt modelId="{4C9E1D85-2F90-1348-B622-8A8FA7C25DD7}" type="pres">
      <dgm:prSet presAssocID="{A8CE3FC6-37E8-3A49-BC03-C914597AC9DF}" presName="Name0" presStyleCnt="0">
        <dgm:presLayoutVars>
          <dgm:dir/>
          <dgm:animLvl val="lvl"/>
          <dgm:resizeHandles val="exact"/>
        </dgm:presLayoutVars>
      </dgm:prSet>
      <dgm:spPr/>
      <dgm:t>
        <a:bodyPr/>
        <a:lstStyle/>
        <a:p>
          <a:endParaRPr lang="fr-FR"/>
        </a:p>
      </dgm:t>
    </dgm:pt>
    <dgm:pt modelId="{72D16156-36F3-E440-8BD4-31A887F8D051}" type="pres">
      <dgm:prSet presAssocID="{D28A0BCB-F3E2-0142-9AD8-D70210A429FF}" presName="compositeNode" presStyleCnt="0">
        <dgm:presLayoutVars>
          <dgm:bulletEnabled val="1"/>
        </dgm:presLayoutVars>
      </dgm:prSet>
      <dgm:spPr/>
    </dgm:pt>
    <dgm:pt modelId="{52095F80-88EC-DC43-80C1-635F9DA5BA83}" type="pres">
      <dgm:prSet presAssocID="{D28A0BCB-F3E2-0142-9AD8-D70210A429FF}" presName="bgRect" presStyleLbl="node1" presStyleIdx="0" presStyleCnt="2"/>
      <dgm:spPr/>
      <dgm:t>
        <a:bodyPr/>
        <a:lstStyle/>
        <a:p>
          <a:endParaRPr lang="fr-FR"/>
        </a:p>
      </dgm:t>
    </dgm:pt>
    <dgm:pt modelId="{1DECD9BC-A845-5743-9869-E88CFAC632D1}" type="pres">
      <dgm:prSet presAssocID="{D28A0BCB-F3E2-0142-9AD8-D70210A429FF}" presName="parentNode" presStyleLbl="node1" presStyleIdx="0" presStyleCnt="2">
        <dgm:presLayoutVars>
          <dgm:chMax val="0"/>
          <dgm:bulletEnabled val="1"/>
        </dgm:presLayoutVars>
      </dgm:prSet>
      <dgm:spPr/>
      <dgm:t>
        <a:bodyPr/>
        <a:lstStyle/>
        <a:p>
          <a:endParaRPr lang="fr-FR"/>
        </a:p>
      </dgm:t>
    </dgm:pt>
    <dgm:pt modelId="{03D0D708-C416-9C45-90E8-D67DF322E9AB}" type="pres">
      <dgm:prSet presAssocID="{D28A0BCB-F3E2-0142-9AD8-D70210A429FF}" presName="childNode" presStyleLbl="node1" presStyleIdx="0" presStyleCnt="2">
        <dgm:presLayoutVars>
          <dgm:bulletEnabled val="1"/>
        </dgm:presLayoutVars>
      </dgm:prSet>
      <dgm:spPr/>
      <dgm:t>
        <a:bodyPr/>
        <a:lstStyle/>
        <a:p>
          <a:endParaRPr lang="fr-FR"/>
        </a:p>
      </dgm:t>
    </dgm:pt>
    <dgm:pt modelId="{4040BE3F-A2EA-1649-9F08-21A5E801C9F9}" type="pres">
      <dgm:prSet presAssocID="{808BD8B0-4986-2949-8693-C086FA16BB1D}" presName="hSp" presStyleCnt="0"/>
      <dgm:spPr/>
    </dgm:pt>
    <dgm:pt modelId="{BB66A88A-09C3-0B4B-8D34-03CE70172F14}" type="pres">
      <dgm:prSet presAssocID="{808BD8B0-4986-2949-8693-C086FA16BB1D}" presName="vProcSp" presStyleCnt="0"/>
      <dgm:spPr/>
    </dgm:pt>
    <dgm:pt modelId="{69A04470-FCD0-1A41-A7F4-BA6BF8B75081}" type="pres">
      <dgm:prSet presAssocID="{808BD8B0-4986-2949-8693-C086FA16BB1D}" presName="vSp1" presStyleCnt="0"/>
      <dgm:spPr/>
    </dgm:pt>
    <dgm:pt modelId="{75565E77-4C99-0A4B-B5E1-04FC16354F2A}" type="pres">
      <dgm:prSet presAssocID="{808BD8B0-4986-2949-8693-C086FA16BB1D}" presName="simulatedConn" presStyleLbl="solidFgAcc1" presStyleIdx="0" presStyleCnt="1"/>
      <dgm:spPr/>
    </dgm:pt>
    <dgm:pt modelId="{D1954554-8313-CD43-AE99-FFCDEDD12ECA}" type="pres">
      <dgm:prSet presAssocID="{808BD8B0-4986-2949-8693-C086FA16BB1D}" presName="vSp2" presStyleCnt="0"/>
      <dgm:spPr/>
    </dgm:pt>
    <dgm:pt modelId="{CB5E4D62-A012-DC4E-9DE5-4677B912C563}" type="pres">
      <dgm:prSet presAssocID="{808BD8B0-4986-2949-8693-C086FA16BB1D}" presName="sibTrans" presStyleCnt="0"/>
      <dgm:spPr/>
    </dgm:pt>
    <dgm:pt modelId="{EBA61B1B-68E4-4C46-A233-DEE7AD5C2156}" type="pres">
      <dgm:prSet presAssocID="{DC44A1EC-BB85-2C43-B2FA-61E038CC5DE0}" presName="compositeNode" presStyleCnt="0">
        <dgm:presLayoutVars>
          <dgm:bulletEnabled val="1"/>
        </dgm:presLayoutVars>
      </dgm:prSet>
      <dgm:spPr/>
    </dgm:pt>
    <dgm:pt modelId="{F3869FA9-6BE1-3440-9729-78F626BE4B82}" type="pres">
      <dgm:prSet presAssocID="{DC44A1EC-BB85-2C43-B2FA-61E038CC5DE0}" presName="bgRect" presStyleLbl="node1" presStyleIdx="1" presStyleCnt="2"/>
      <dgm:spPr/>
      <dgm:t>
        <a:bodyPr/>
        <a:lstStyle/>
        <a:p>
          <a:endParaRPr lang="fr-FR"/>
        </a:p>
      </dgm:t>
    </dgm:pt>
    <dgm:pt modelId="{72A21E34-2573-584A-812A-089B90BB3791}" type="pres">
      <dgm:prSet presAssocID="{DC44A1EC-BB85-2C43-B2FA-61E038CC5DE0}" presName="parentNode" presStyleLbl="node1" presStyleIdx="1" presStyleCnt="2">
        <dgm:presLayoutVars>
          <dgm:chMax val="0"/>
          <dgm:bulletEnabled val="1"/>
        </dgm:presLayoutVars>
      </dgm:prSet>
      <dgm:spPr/>
      <dgm:t>
        <a:bodyPr/>
        <a:lstStyle/>
        <a:p>
          <a:endParaRPr lang="fr-FR"/>
        </a:p>
      </dgm:t>
    </dgm:pt>
    <dgm:pt modelId="{1B1B741A-8903-CB41-B011-D700DC0808AC}" type="pres">
      <dgm:prSet presAssocID="{DC44A1EC-BB85-2C43-B2FA-61E038CC5DE0}" presName="childNode" presStyleLbl="node1" presStyleIdx="1" presStyleCnt="2">
        <dgm:presLayoutVars>
          <dgm:bulletEnabled val="1"/>
        </dgm:presLayoutVars>
      </dgm:prSet>
      <dgm:spPr/>
      <dgm:t>
        <a:bodyPr/>
        <a:lstStyle/>
        <a:p>
          <a:endParaRPr lang="fr-FR"/>
        </a:p>
      </dgm:t>
    </dgm:pt>
  </dgm:ptLst>
  <dgm:cxnLst>
    <dgm:cxn modelId="{112E35BB-5D22-BD42-8F0A-DCF8125FE9D7}" srcId="{A8CE3FC6-37E8-3A49-BC03-C914597AC9DF}" destId="{DC44A1EC-BB85-2C43-B2FA-61E038CC5DE0}" srcOrd="1" destOrd="0" parTransId="{15E2F592-4DB5-C84A-9971-F1648574959E}" sibTransId="{89F4C57D-770E-D54F-87BA-44690AE8FB00}"/>
    <dgm:cxn modelId="{0D707A9F-FC24-854D-A622-B1C13AFF28D8}" type="presOf" srcId="{A8CE3FC6-37E8-3A49-BC03-C914597AC9DF}" destId="{4C9E1D85-2F90-1348-B622-8A8FA7C25DD7}" srcOrd="0" destOrd="0" presId="urn:microsoft.com/office/officeart/2005/8/layout/hProcess7"/>
    <dgm:cxn modelId="{C045413D-89D4-524A-8CEE-62EF147FC543}" srcId="{A8CE3FC6-37E8-3A49-BC03-C914597AC9DF}" destId="{D28A0BCB-F3E2-0142-9AD8-D70210A429FF}" srcOrd="0" destOrd="0" parTransId="{90F2FDA4-07FB-9249-8259-61B64713BE9B}" sibTransId="{808BD8B0-4986-2949-8693-C086FA16BB1D}"/>
    <dgm:cxn modelId="{5E3753BD-C992-3A4A-A62D-C173BCA8C0F7}" type="presOf" srcId="{BA0D6546-55E3-3647-AAD7-F21DB3FA4558}" destId="{03D0D708-C416-9C45-90E8-D67DF322E9AB}" srcOrd="0" destOrd="1" presId="urn:microsoft.com/office/officeart/2005/8/layout/hProcess7"/>
    <dgm:cxn modelId="{451B8272-4DCD-444A-893F-443D6827D32F}" type="presOf" srcId="{D28A0BCB-F3E2-0142-9AD8-D70210A429FF}" destId="{1DECD9BC-A845-5743-9869-E88CFAC632D1}" srcOrd="1" destOrd="0" presId="urn:microsoft.com/office/officeart/2005/8/layout/hProcess7"/>
    <dgm:cxn modelId="{3FD2A8EA-9A6C-EA48-8416-346A5D2EF533}" type="presOf" srcId="{DC44A1EC-BB85-2C43-B2FA-61E038CC5DE0}" destId="{72A21E34-2573-584A-812A-089B90BB3791}" srcOrd="1" destOrd="0" presId="urn:microsoft.com/office/officeart/2005/8/layout/hProcess7"/>
    <dgm:cxn modelId="{9C016C3F-C976-9C40-AA63-65AB25D5A4BF}" type="presOf" srcId="{AAB1EB7C-08EB-B340-B161-D8DA1468A343}" destId="{1B1B741A-8903-CB41-B011-D700DC0808AC}" srcOrd="0" destOrd="0" presId="urn:microsoft.com/office/officeart/2005/8/layout/hProcess7"/>
    <dgm:cxn modelId="{413C0510-E5E1-344A-BFAB-648F952FB6F7}" type="presOf" srcId="{45E145CD-13DD-5745-94A5-D950D3E824AF}" destId="{03D0D708-C416-9C45-90E8-D67DF322E9AB}" srcOrd="0" destOrd="0" presId="urn:microsoft.com/office/officeart/2005/8/layout/hProcess7"/>
    <dgm:cxn modelId="{FE1FADDE-9338-B644-B3FB-9E4C407FB541}" srcId="{D28A0BCB-F3E2-0142-9AD8-D70210A429FF}" destId="{45E145CD-13DD-5745-94A5-D950D3E824AF}" srcOrd="0" destOrd="0" parTransId="{73B5EA21-55D9-7D46-89D4-AE31313AF4BA}" sibTransId="{E45E5B0E-918C-CD47-A092-C277C3922343}"/>
    <dgm:cxn modelId="{580A87EC-F424-5941-9760-7B70230531AC}" srcId="{DC44A1EC-BB85-2C43-B2FA-61E038CC5DE0}" destId="{132FFB2B-B6D9-D346-A1F8-C9FEFBC1AE07}" srcOrd="1" destOrd="0" parTransId="{C9CC18D4-D2EB-0641-9065-8A4A817BB1E8}" sibTransId="{132C5AF5-F700-1849-95E0-56D541444179}"/>
    <dgm:cxn modelId="{946E6C86-5B58-CC41-9B01-EB6202FC441D}" type="presOf" srcId="{DC44A1EC-BB85-2C43-B2FA-61E038CC5DE0}" destId="{F3869FA9-6BE1-3440-9729-78F626BE4B82}" srcOrd="0" destOrd="0" presId="urn:microsoft.com/office/officeart/2005/8/layout/hProcess7"/>
    <dgm:cxn modelId="{D34C5CE3-C8D1-324A-ABF2-25A04BDE51BD}" srcId="{DC44A1EC-BB85-2C43-B2FA-61E038CC5DE0}" destId="{09A1C138-80EA-3544-AD28-A11D2891C2E8}" srcOrd="2" destOrd="0" parTransId="{D16EF96F-F211-7A4D-8FCE-84BA9469BD6B}" sibTransId="{81459B32-F42A-9B48-973C-BFED10EB0C32}"/>
    <dgm:cxn modelId="{4DF3943D-919D-B847-87FA-59FDCC47F049}" type="presOf" srcId="{09A1C138-80EA-3544-AD28-A11D2891C2E8}" destId="{1B1B741A-8903-CB41-B011-D700DC0808AC}" srcOrd="0" destOrd="2" presId="urn:microsoft.com/office/officeart/2005/8/layout/hProcess7"/>
    <dgm:cxn modelId="{93E421EE-F3E4-ED47-A9A3-A592C7129929}" type="presOf" srcId="{D28A0BCB-F3E2-0142-9AD8-D70210A429FF}" destId="{52095F80-88EC-DC43-80C1-635F9DA5BA83}" srcOrd="0" destOrd="0" presId="urn:microsoft.com/office/officeart/2005/8/layout/hProcess7"/>
    <dgm:cxn modelId="{54E5E378-84C5-7B41-8DA0-CE47C24D5D77}" srcId="{DC44A1EC-BB85-2C43-B2FA-61E038CC5DE0}" destId="{AAB1EB7C-08EB-B340-B161-D8DA1468A343}" srcOrd="0" destOrd="0" parTransId="{D72432F7-4F47-B54A-8404-0C12E57B79A4}" sibTransId="{8B84B9D1-DABD-F84E-831E-90DEC1CA3E9A}"/>
    <dgm:cxn modelId="{AD8D69A6-EE64-3047-AC98-00033D278F62}" srcId="{D28A0BCB-F3E2-0142-9AD8-D70210A429FF}" destId="{BA0D6546-55E3-3647-AAD7-F21DB3FA4558}" srcOrd="1" destOrd="0" parTransId="{61F25E45-990C-CA40-A69E-C9591C4CC809}" sibTransId="{33A2A09D-1F59-8C44-9388-A416B0CAFB8B}"/>
    <dgm:cxn modelId="{0298B9CF-5821-494B-8593-EC64FA1EBF2C}" type="presOf" srcId="{132FFB2B-B6D9-D346-A1F8-C9FEFBC1AE07}" destId="{1B1B741A-8903-CB41-B011-D700DC0808AC}" srcOrd="0" destOrd="1" presId="urn:microsoft.com/office/officeart/2005/8/layout/hProcess7"/>
    <dgm:cxn modelId="{CEE29AD6-1D18-E541-BC02-EA86F2E4A23F}" type="presParOf" srcId="{4C9E1D85-2F90-1348-B622-8A8FA7C25DD7}" destId="{72D16156-36F3-E440-8BD4-31A887F8D051}" srcOrd="0" destOrd="0" presId="urn:microsoft.com/office/officeart/2005/8/layout/hProcess7"/>
    <dgm:cxn modelId="{C3788799-7ADD-1448-8033-6E1C6BFC6A28}" type="presParOf" srcId="{72D16156-36F3-E440-8BD4-31A887F8D051}" destId="{52095F80-88EC-DC43-80C1-635F9DA5BA83}" srcOrd="0" destOrd="0" presId="urn:microsoft.com/office/officeart/2005/8/layout/hProcess7"/>
    <dgm:cxn modelId="{EAF24CC8-D198-FD48-A37D-0CF4D29B61C1}" type="presParOf" srcId="{72D16156-36F3-E440-8BD4-31A887F8D051}" destId="{1DECD9BC-A845-5743-9869-E88CFAC632D1}" srcOrd="1" destOrd="0" presId="urn:microsoft.com/office/officeart/2005/8/layout/hProcess7"/>
    <dgm:cxn modelId="{6E4A4AF0-DF13-1B45-8683-7195404E0AE7}" type="presParOf" srcId="{72D16156-36F3-E440-8BD4-31A887F8D051}" destId="{03D0D708-C416-9C45-90E8-D67DF322E9AB}" srcOrd="2" destOrd="0" presId="urn:microsoft.com/office/officeart/2005/8/layout/hProcess7"/>
    <dgm:cxn modelId="{C3F13585-9231-C74D-ADC8-AEE9CF6E2354}" type="presParOf" srcId="{4C9E1D85-2F90-1348-B622-8A8FA7C25DD7}" destId="{4040BE3F-A2EA-1649-9F08-21A5E801C9F9}" srcOrd="1" destOrd="0" presId="urn:microsoft.com/office/officeart/2005/8/layout/hProcess7"/>
    <dgm:cxn modelId="{8AB3765D-46D0-2445-9CCB-0F26E9F4121B}" type="presParOf" srcId="{4C9E1D85-2F90-1348-B622-8A8FA7C25DD7}" destId="{BB66A88A-09C3-0B4B-8D34-03CE70172F14}" srcOrd="2" destOrd="0" presId="urn:microsoft.com/office/officeart/2005/8/layout/hProcess7"/>
    <dgm:cxn modelId="{BA528730-A632-C04F-A5AF-2B85C2314FF6}" type="presParOf" srcId="{BB66A88A-09C3-0B4B-8D34-03CE70172F14}" destId="{69A04470-FCD0-1A41-A7F4-BA6BF8B75081}" srcOrd="0" destOrd="0" presId="urn:microsoft.com/office/officeart/2005/8/layout/hProcess7"/>
    <dgm:cxn modelId="{C069F5AB-B743-5848-A5A4-6E81C5C9B0B5}" type="presParOf" srcId="{BB66A88A-09C3-0B4B-8D34-03CE70172F14}" destId="{75565E77-4C99-0A4B-B5E1-04FC16354F2A}" srcOrd="1" destOrd="0" presId="urn:microsoft.com/office/officeart/2005/8/layout/hProcess7"/>
    <dgm:cxn modelId="{F4112AC1-6A7D-134A-8B5B-B246A5A13996}" type="presParOf" srcId="{BB66A88A-09C3-0B4B-8D34-03CE70172F14}" destId="{D1954554-8313-CD43-AE99-FFCDEDD12ECA}" srcOrd="2" destOrd="0" presId="urn:microsoft.com/office/officeart/2005/8/layout/hProcess7"/>
    <dgm:cxn modelId="{30E10E48-7C6B-4144-BB0E-AA7889A5D9A7}" type="presParOf" srcId="{4C9E1D85-2F90-1348-B622-8A8FA7C25DD7}" destId="{CB5E4D62-A012-DC4E-9DE5-4677B912C563}" srcOrd="3" destOrd="0" presId="urn:microsoft.com/office/officeart/2005/8/layout/hProcess7"/>
    <dgm:cxn modelId="{B9817EE2-AC2C-C844-8520-F7036F4B6731}" type="presParOf" srcId="{4C9E1D85-2F90-1348-B622-8A8FA7C25DD7}" destId="{EBA61B1B-68E4-4C46-A233-DEE7AD5C2156}" srcOrd="4" destOrd="0" presId="urn:microsoft.com/office/officeart/2005/8/layout/hProcess7"/>
    <dgm:cxn modelId="{1D7A3BBE-B5E0-C742-9637-BE5CCBFF7EEB}" type="presParOf" srcId="{EBA61B1B-68E4-4C46-A233-DEE7AD5C2156}" destId="{F3869FA9-6BE1-3440-9729-78F626BE4B82}" srcOrd="0" destOrd="0" presId="urn:microsoft.com/office/officeart/2005/8/layout/hProcess7"/>
    <dgm:cxn modelId="{AD56F00F-AA4B-E243-8E82-E062662318E4}" type="presParOf" srcId="{EBA61B1B-68E4-4C46-A233-DEE7AD5C2156}" destId="{72A21E34-2573-584A-812A-089B90BB3791}" srcOrd="1" destOrd="0" presId="urn:microsoft.com/office/officeart/2005/8/layout/hProcess7"/>
    <dgm:cxn modelId="{004CBE50-BD43-6C49-A76D-77FB213D425E}" type="presParOf" srcId="{EBA61B1B-68E4-4C46-A233-DEE7AD5C2156}" destId="{1B1B741A-8903-CB41-B011-D700DC0808A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63A89-3150-B140-92C6-EDA75BA9DA81}">
      <dsp:nvSpPr>
        <dsp:cNvPr id="0" name=""/>
        <dsp:cNvSpPr/>
      </dsp:nvSpPr>
      <dsp:spPr>
        <a:xfrm>
          <a:off x="2571" y="203039"/>
          <a:ext cx="2507456" cy="460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smtClean="0"/>
            <a:t>Althusser</a:t>
          </a:r>
          <a:endParaRPr lang="en-US" sz="1600" kern="1200"/>
        </a:p>
      </dsp:txBody>
      <dsp:txXfrm>
        <a:off x="2571" y="203039"/>
        <a:ext cx="2507456" cy="460800"/>
      </dsp:txXfrm>
    </dsp:sp>
    <dsp:sp modelId="{536C9EFD-DBCC-E647-BFEE-456483E91990}">
      <dsp:nvSpPr>
        <dsp:cNvPr id="0" name=""/>
        <dsp:cNvSpPr/>
      </dsp:nvSpPr>
      <dsp:spPr>
        <a:xfrm>
          <a:off x="2571" y="663839"/>
          <a:ext cx="2507456" cy="36590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fr-FR" sz="1600" kern="1200" smtClean="0"/>
            <a:t>1. Il n’y a d’idéologie que </a:t>
          </a:r>
          <a:r>
            <a:rPr lang="fr-FR" sz="1600" i="1" kern="1200" smtClean="0"/>
            <a:t>par le sujet et pour des sujets</a:t>
          </a:r>
          <a:endParaRPr lang="fr-FR" sz="1600" kern="1200"/>
        </a:p>
        <a:p>
          <a:pPr marL="171450" lvl="1" indent="-171450" algn="l" defTabSz="711200" rtl="0">
            <a:lnSpc>
              <a:spcPct val="90000"/>
            </a:lnSpc>
            <a:spcBef>
              <a:spcPct val="0"/>
            </a:spcBef>
            <a:spcAft>
              <a:spcPct val="15000"/>
            </a:spcAft>
            <a:buChar char="••"/>
          </a:pPr>
          <a:r>
            <a:rPr lang="fr-FR" sz="1600" kern="1200" smtClean="0"/>
            <a:t>2. Ce qui constitue un individu un sujet est une </a:t>
          </a:r>
          <a:r>
            <a:rPr lang="fr-FR" sz="1600" i="1" kern="1200" smtClean="0"/>
            <a:t>interpellation</a:t>
          </a:r>
          <a:r>
            <a:rPr lang="fr-FR" sz="1600" kern="1200" smtClean="0"/>
            <a:t> dans laquelle il se </a:t>
          </a:r>
          <a:r>
            <a:rPr lang="fr-FR" sz="1600" i="1" kern="1200" smtClean="0"/>
            <a:t>reconnaît</a:t>
          </a:r>
          <a:endParaRPr lang="fr-FR" sz="1600" kern="1200"/>
        </a:p>
        <a:p>
          <a:pPr marL="171450" lvl="1" indent="-171450" algn="l" defTabSz="711200" rtl="0">
            <a:lnSpc>
              <a:spcPct val="90000"/>
            </a:lnSpc>
            <a:spcBef>
              <a:spcPct val="0"/>
            </a:spcBef>
            <a:spcAft>
              <a:spcPct val="15000"/>
            </a:spcAft>
            <a:buChar char="••"/>
          </a:pPr>
          <a:r>
            <a:rPr lang="fr-FR" sz="1600" kern="1200" smtClean="0"/>
            <a:t>3. L’idéologie est matérielle (actes, pratiques, rituels, institutions)</a:t>
          </a:r>
          <a:endParaRPr lang="fr-FR" sz="1600" kern="1200"/>
        </a:p>
      </dsp:txBody>
      <dsp:txXfrm>
        <a:off x="2571" y="663839"/>
        <a:ext cx="2507456" cy="3659085"/>
      </dsp:txXfrm>
    </dsp:sp>
    <dsp:sp modelId="{38966D8C-CC68-754F-971C-B0E827E61212}">
      <dsp:nvSpPr>
        <dsp:cNvPr id="0" name=""/>
        <dsp:cNvSpPr/>
      </dsp:nvSpPr>
      <dsp:spPr>
        <a:xfrm>
          <a:off x="2861071" y="203039"/>
          <a:ext cx="2507456" cy="460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fr-FR" sz="1600" kern="1200" smtClean="0"/>
            <a:t>Foucault</a:t>
          </a:r>
          <a:endParaRPr lang="fr-FR" sz="1600" kern="1200"/>
        </a:p>
      </dsp:txBody>
      <dsp:txXfrm>
        <a:off x="2861071" y="203039"/>
        <a:ext cx="2507456" cy="460800"/>
      </dsp:txXfrm>
    </dsp:sp>
    <dsp:sp modelId="{0AC0FDF1-6570-BF49-BC70-77131658FC26}">
      <dsp:nvSpPr>
        <dsp:cNvPr id="0" name=""/>
        <dsp:cNvSpPr/>
      </dsp:nvSpPr>
      <dsp:spPr>
        <a:xfrm>
          <a:off x="2861071" y="663839"/>
          <a:ext cx="2507456" cy="36590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fr-FR" sz="1600" kern="1200" smtClean="0"/>
            <a:t>Idéologie -&gt; savoir/pouvoir –&gt; gouvernement par la vérité</a:t>
          </a:r>
          <a:endParaRPr lang="fr-FR" sz="1600" kern="1200"/>
        </a:p>
        <a:p>
          <a:pPr marL="342900" lvl="2" indent="-171450" algn="l" defTabSz="711200" rtl="0">
            <a:lnSpc>
              <a:spcPct val="90000"/>
            </a:lnSpc>
            <a:spcBef>
              <a:spcPct val="0"/>
            </a:spcBef>
            <a:spcAft>
              <a:spcPct val="15000"/>
            </a:spcAft>
            <a:buChar char="••"/>
          </a:pPr>
          <a:r>
            <a:rPr lang="fr-FR" sz="1600" kern="1200" smtClean="0"/>
            <a:t>Quelles sont les vérités qui nous gouvernent</a:t>
          </a:r>
          <a:endParaRPr lang="fr-FR" sz="1600" kern="1200"/>
        </a:p>
        <a:p>
          <a:pPr marL="342900" lvl="2" indent="-171450" algn="l" defTabSz="711200" rtl="0">
            <a:lnSpc>
              <a:spcPct val="90000"/>
            </a:lnSpc>
            <a:spcBef>
              <a:spcPct val="0"/>
            </a:spcBef>
            <a:spcAft>
              <a:spcPct val="15000"/>
            </a:spcAft>
            <a:buChar char="••"/>
          </a:pPr>
          <a:r>
            <a:rPr lang="fr-FR" sz="1600" kern="1200" smtClean="0"/>
            <a:t>Quels sont les jeux de vérité dans lesquels nous nous constituons comme sujets ?</a:t>
          </a:r>
          <a:endParaRPr lang="fr-FR" sz="1600" kern="1200"/>
        </a:p>
        <a:p>
          <a:pPr marL="171450" lvl="1" indent="-171450" algn="l" defTabSz="711200" rtl="0">
            <a:lnSpc>
              <a:spcPct val="90000"/>
            </a:lnSpc>
            <a:spcBef>
              <a:spcPct val="0"/>
            </a:spcBef>
            <a:spcAft>
              <a:spcPct val="15000"/>
            </a:spcAft>
            <a:buChar char="••"/>
          </a:pPr>
          <a:r>
            <a:rPr lang="fr-FR" sz="1600" kern="1200" smtClean="0"/>
            <a:t>Ontologie historique de nous-mêmes</a:t>
          </a:r>
          <a:endParaRPr lang="fr-FR" sz="1600" kern="1200"/>
        </a:p>
        <a:p>
          <a:pPr marL="342900" lvl="2" indent="-171450" algn="l" defTabSz="711200" rtl="0">
            <a:lnSpc>
              <a:spcPct val="90000"/>
            </a:lnSpc>
            <a:spcBef>
              <a:spcPct val="0"/>
            </a:spcBef>
            <a:spcAft>
              <a:spcPct val="15000"/>
            </a:spcAft>
            <a:buChar char="••"/>
          </a:pPr>
          <a:r>
            <a:rPr lang="fr-FR" sz="1600" kern="1200" smtClean="0"/>
            <a:t>savoir, relations de pouvoir (pratiques divisantes), éthique</a:t>
          </a:r>
          <a:endParaRPr lang="fr-FR" sz="1600" kern="1200"/>
        </a:p>
      </dsp:txBody>
      <dsp:txXfrm>
        <a:off x="2861071" y="663839"/>
        <a:ext cx="2507456" cy="3659085"/>
      </dsp:txXfrm>
    </dsp:sp>
    <dsp:sp modelId="{55D1312D-EE62-B347-9E43-5D0E210B73D3}">
      <dsp:nvSpPr>
        <dsp:cNvPr id="0" name=""/>
        <dsp:cNvSpPr/>
      </dsp:nvSpPr>
      <dsp:spPr>
        <a:xfrm>
          <a:off x="5719571" y="203039"/>
          <a:ext cx="2507456" cy="460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fr-FR" sz="1600" kern="1200" smtClean="0"/>
            <a:t>Deleuze</a:t>
          </a:r>
          <a:endParaRPr lang="fr-FR" sz="1600" kern="1200"/>
        </a:p>
      </dsp:txBody>
      <dsp:txXfrm>
        <a:off x="5719571" y="203039"/>
        <a:ext cx="2507456" cy="460800"/>
      </dsp:txXfrm>
    </dsp:sp>
    <dsp:sp modelId="{D1FF9CD1-D57B-3F45-8CB1-7F474EADC8E4}">
      <dsp:nvSpPr>
        <dsp:cNvPr id="0" name=""/>
        <dsp:cNvSpPr/>
      </dsp:nvSpPr>
      <dsp:spPr>
        <a:xfrm>
          <a:off x="5719571" y="663839"/>
          <a:ext cx="2507456" cy="36590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fr-FR" sz="1600" kern="1200" smtClean="0"/>
            <a:t>Un pli dans le discours</a:t>
          </a:r>
          <a:endParaRPr lang="fr-FR" sz="1600" kern="1200"/>
        </a:p>
        <a:p>
          <a:pPr marL="171450" lvl="1" indent="-171450" algn="l" defTabSz="711200" rtl="0">
            <a:lnSpc>
              <a:spcPct val="90000"/>
            </a:lnSpc>
            <a:spcBef>
              <a:spcPct val="0"/>
            </a:spcBef>
            <a:spcAft>
              <a:spcPct val="15000"/>
            </a:spcAft>
            <a:buChar char="••"/>
          </a:pPr>
          <a:r>
            <a:rPr lang="fr-FR" sz="1600" kern="1200" smtClean="0"/>
            <a:t>Que le sujet referme sur lui-même</a:t>
          </a:r>
          <a:endParaRPr lang="fr-FR" sz="1600" kern="1200"/>
        </a:p>
      </dsp:txBody>
      <dsp:txXfrm>
        <a:off x="5719571" y="663839"/>
        <a:ext cx="2507456" cy="3659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03368-2EA4-FA40-82D6-2C91623930E3}">
      <dsp:nvSpPr>
        <dsp:cNvPr id="0" name=""/>
        <dsp:cNvSpPr/>
      </dsp:nvSpPr>
      <dsp:spPr>
        <a:xfrm rot="5400000">
          <a:off x="-360662" y="361516"/>
          <a:ext cx="2404417" cy="168309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da-DK" sz="2200" kern="1200" smtClean="0"/>
            <a:t>Passion nationale </a:t>
          </a:r>
          <a:endParaRPr lang="da-DK" sz="2200" kern="1200"/>
        </a:p>
      </dsp:txBody>
      <dsp:txXfrm rot="-5400000">
        <a:off x="1" y="842399"/>
        <a:ext cx="1683092" cy="721325"/>
      </dsp:txXfrm>
    </dsp:sp>
    <dsp:sp modelId="{FFF1B39D-AACA-7A4C-BBEB-FC62DD4C4F9A}">
      <dsp:nvSpPr>
        <dsp:cNvPr id="0" name=""/>
        <dsp:cNvSpPr/>
      </dsp:nvSpPr>
      <dsp:spPr>
        <a:xfrm rot="5400000">
          <a:off x="4174910" y="-2490964"/>
          <a:ext cx="1562871" cy="65465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fr-FR" sz="1300" kern="1200" smtClean="0"/>
            <a:t>L’immigration, “parce qu'elle est le fait de gens qui n'ont pas à être là (si l'ordre national avait été parfait, il ne comporterait pas cette faille, cette insuffisance), mais qui sont là (ils sont là comme l'objectivation, comme la matérialisation de cette faille, de cette insuffisance, de cet inaccomplissement de la nation), [...] révèle au grand jour la vérité cachée, les soubassements les plus profonds de l'ordre social et politique qu'on dit national »</a:t>
          </a:r>
          <a:endParaRPr lang="fr-FR" sz="1300" kern="1200"/>
        </a:p>
      </dsp:txBody>
      <dsp:txXfrm rot="-5400000">
        <a:off x="1683093" y="77146"/>
        <a:ext cx="6470214" cy="1410285"/>
      </dsp:txXfrm>
    </dsp:sp>
    <dsp:sp modelId="{05A9E5BA-7831-CB4C-8F20-599D1CB93459}">
      <dsp:nvSpPr>
        <dsp:cNvPr id="0" name=""/>
        <dsp:cNvSpPr/>
      </dsp:nvSpPr>
      <dsp:spPr>
        <a:xfrm rot="5400000">
          <a:off x="-360662" y="2481354"/>
          <a:ext cx="2404417" cy="168309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fr-FR" sz="2200" kern="1200" smtClean="0"/>
            <a:t>Passion démocratique</a:t>
          </a:r>
          <a:endParaRPr lang="fr-FR" sz="2200" kern="1200"/>
        </a:p>
      </dsp:txBody>
      <dsp:txXfrm rot="-5400000">
        <a:off x="1" y="2962237"/>
        <a:ext cx="1683092" cy="721325"/>
      </dsp:txXfrm>
    </dsp:sp>
    <dsp:sp modelId="{47912A60-146E-F445-A219-E9A20FF896E1}">
      <dsp:nvSpPr>
        <dsp:cNvPr id="0" name=""/>
        <dsp:cNvSpPr/>
      </dsp:nvSpPr>
      <dsp:spPr>
        <a:xfrm rot="5400000">
          <a:off x="4174910" y="-371126"/>
          <a:ext cx="1562871" cy="65465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fr-FR" sz="1300" kern="1200" smtClean="0"/>
            <a:t>La surreprésentation des étrangers dans la population détenue, parce qu'elle est le fait d’êtres humains qui n'ont pas à être discriminés (si l'ordre démocratique avait été parfait, il ne comporterait pas cette faille, cette insuffisance), mais qui sont discriminés (et la discrimination est là comme l'objectivation, comme la matérialisation de cette faille, de cette insuffisance, de cet inaccomplissement de la démocratie), la sur-représentation des étrangers dans la population détenue révèle au grand jour la vérité cachée, les soubassements les plus profonds de l'ordre social et politique qu'on dit démocratique. </a:t>
          </a:r>
          <a:endParaRPr lang="fr-FR" sz="1300" kern="1200"/>
        </a:p>
      </dsp:txBody>
      <dsp:txXfrm rot="-5400000">
        <a:off x="1683093" y="2196984"/>
        <a:ext cx="6470214" cy="1410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5F80-88EC-DC43-80C1-635F9DA5BA83}">
      <dsp:nvSpPr>
        <dsp:cNvPr id="0" name=""/>
        <dsp:cNvSpPr/>
      </dsp:nvSpPr>
      <dsp:spPr>
        <a:xfrm>
          <a:off x="1587" y="0"/>
          <a:ext cx="4042469" cy="4525963"/>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rtl="0">
            <a:lnSpc>
              <a:spcPct val="90000"/>
            </a:lnSpc>
            <a:spcBef>
              <a:spcPct val="0"/>
            </a:spcBef>
            <a:spcAft>
              <a:spcPct val="35000"/>
            </a:spcAft>
          </a:pPr>
          <a:r>
            <a:rPr lang="da-DK" sz="3100" kern="1200" smtClean="0"/>
            <a:t>Passion nationale</a:t>
          </a:r>
          <a:endParaRPr lang="da-DK" sz="3100" kern="1200"/>
        </a:p>
      </dsp:txBody>
      <dsp:txXfrm rot="16200000">
        <a:off x="-1449810" y="1451397"/>
        <a:ext cx="3711289" cy="808493"/>
      </dsp:txXfrm>
    </dsp:sp>
    <dsp:sp modelId="{03D0D708-C416-9C45-90E8-D67DF322E9AB}">
      <dsp:nvSpPr>
        <dsp:cNvPr id="0" name=""/>
        <dsp:cNvSpPr/>
      </dsp:nvSpPr>
      <dsp:spPr>
        <a:xfrm>
          <a:off x="810081" y="0"/>
          <a:ext cx="3011639" cy="452596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rtl="0">
            <a:lnSpc>
              <a:spcPct val="90000"/>
            </a:lnSpc>
            <a:spcBef>
              <a:spcPct val="0"/>
            </a:spcBef>
            <a:spcAft>
              <a:spcPct val="35000"/>
            </a:spcAft>
          </a:pPr>
          <a:r>
            <a:rPr lang="fr-FR" sz="1800" kern="1200" dirty="0" smtClean="0"/>
            <a:t>• veut que la loi exclue de la distribution des biens matériels et symboliques qu'elle réalise ceux en qui elle ne reconnaît pas des “enfants de Nation” ;</a:t>
          </a:r>
          <a:endParaRPr lang="fr-FR" sz="1800" kern="1200" dirty="0"/>
        </a:p>
        <a:p>
          <a:pPr lvl="0" algn="l" defTabSz="800100" rtl="0">
            <a:lnSpc>
              <a:spcPct val="90000"/>
            </a:lnSpc>
            <a:spcBef>
              <a:spcPct val="0"/>
            </a:spcBef>
            <a:spcAft>
              <a:spcPct val="35000"/>
            </a:spcAft>
          </a:pPr>
          <a:r>
            <a:rPr lang="fr-FR" sz="1800" kern="1200" dirty="0" smtClean="0"/>
            <a:t>• répugne à considérer que les nationaux et les non-nationaux (ou les “faux” nationaux) ont des titres identiques à y prendre part. Elle suppose </a:t>
          </a:r>
          <a:r>
            <a:rPr lang="fr-FR" sz="1800" i="1" kern="1200" dirty="0" smtClean="0"/>
            <a:t>a priori</a:t>
          </a:r>
          <a:r>
            <a:rPr lang="fr-FR" sz="1800" kern="1200" dirty="0" smtClean="0"/>
            <a:t> aux “immigrés” et aux “illégaux” non pas un “plus-de-jouir”, mais un jouir-plus-que-leur-dû, une jouissance indue – quelles que soient les conditions d'existence dont ils jouissent effectivement.</a:t>
          </a:r>
          <a:endParaRPr lang="fr-FR" sz="1800" kern="1200" dirty="0"/>
        </a:p>
      </dsp:txBody>
      <dsp:txXfrm>
        <a:off x="810081" y="0"/>
        <a:ext cx="3011639" cy="4525963"/>
      </dsp:txXfrm>
    </dsp:sp>
    <dsp:sp modelId="{F3869FA9-6BE1-3440-9729-78F626BE4B82}">
      <dsp:nvSpPr>
        <dsp:cNvPr id="0" name=""/>
        <dsp:cNvSpPr/>
      </dsp:nvSpPr>
      <dsp:spPr>
        <a:xfrm>
          <a:off x="4185543" y="0"/>
          <a:ext cx="4042469" cy="4525963"/>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rtl="0">
            <a:lnSpc>
              <a:spcPct val="90000"/>
            </a:lnSpc>
            <a:spcBef>
              <a:spcPct val="0"/>
            </a:spcBef>
            <a:spcAft>
              <a:spcPct val="35000"/>
            </a:spcAft>
          </a:pPr>
          <a:r>
            <a:rPr lang="fr-FR" sz="3100" kern="1200" smtClean="0"/>
            <a:t>Passion démocratique </a:t>
          </a:r>
          <a:endParaRPr lang="fr-FR" sz="3100" kern="1200"/>
        </a:p>
      </dsp:txBody>
      <dsp:txXfrm rot="16200000">
        <a:off x="2734145" y="1451397"/>
        <a:ext cx="3711289" cy="808493"/>
      </dsp:txXfrm>
    </dsp:sp>
    <dsp:sp modelId="{75565E77-4C99-0A4B-B5E1-04FC16354F2A}">
      <dsp:nvSpPr>
        <dsp:cNvPr id="0" name=""/>
        <dsp:cNvSpPr/>
      </dsp:nvSpPr>
      <dsp:spPr>
        <a:xfrm rot="5400000">
          <a:off x="3873035" y="3578549"/>
          <a:ext cx="665440" cy="606370"/>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1B741A-8903-CB41-B011-D700DC0808AC}">
      <dsp:nvSpPr>
        <dsp:cNvPr id="0" name=""/>
        <dsp:cNvSpPr/>
      </dsp:nvSpPr>
      <dsp:spPr>
        <a:xfrm>
          <a:off x="4994037" y="0"/>
          <a:ext cx="3011639" cy="452596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rtl="0">
            <a:lnSpc>
              <a:spcPct val="90000"/>
            </a:lnSpc>
            <a:spcBef>
              <a:spcPct val="0"/>
            </a:spcBef>
            <a:spcAft>
              <a:spcPct val="35000"/>
            </a:spcAft>
          </a:pPr>
          <a:r>
            <a:rPr lang="fr-FR" sz="1800" kern="1200" dirty="0" smtClean="0"/>
            <a:t>• voudrait pouvoir supposer que la loi est égale et impartiale ; </a:t>
          </a:r>
        </a:p>
        <a:p>
          <a:pPr lvl="0" algn="l" defTabSz="800100" rtl="0">
            <a:lnSpc>
              <a:spcPct val="90000"/>
            </a:lnSpc>
            <a:spcBef>
              <a:spcPct val="0"/>
            </a:spcBef>
            <a:spcAft>
              <a:spcPct val="35000"/>
            </a:spcAft>
          </a:pPr>
          <a:endParaRPr lang="fr-FR" sz="1800" kern="1200" dirty="0" smtClean="0"/>
        </a:p>
        <a:p>
          <a:pPr lvl="0" algn="l" defTabSz="800100" rtl="0">
            <a:lnSpc>
              <a:spcPct val="90000"/>
            </a:lnSpc>
            <a:spcBef>
              <a:spcPct val="0"/>
            </a:spcBef>
            <a:spcAft>
              <a:spcPct val="35000"/>
            </a:spcAft>
          </a:pPr>
          <a:endParaRPr lang="fr-FR" sz="1800" kern="1200" dirty="0"/>
        </a:p>
        <a:p>
          <a:pPr lvl="0" algn="l" defTabSz="800100" rtl="0">
            <a:lnSpc>
              <a:spcPct val="90000"/>
            </a:lnSpc>
            <a:spcBef>
              <a:spcPct val="0"/>
            </a:spcBef>
            <a:spcAft>
              <a:spcPct val="35000"/>
            </a:spcAft>
          </a:pPr>
          <a:r>
            <a:rPr lang="fr-FR" sz="1800" kern="1200" dirty="0" smtClean="0"/>
            <a:t>• répugne à admettre que le droit est l'instrument d'une passion qui, paradoxalement, fait retour dans la citoyenneté, où sont dénoués le nœud de l'homme et de son humanité.</a:t>
          </a:r>
          <a:endParaRPr lang="fr-FR" sz="1800" kern="1200" dirty="0"/>
        </a:p>
        <a:p>
          <a:pPr lvl="0" algn="l" defTabSz="800100" rtl="0">
            <a:lnSpc>
              <a:spcPct val="90000"/>
            </a:lnSpc>
            <a:spcBef>
              <a:spcPct val="0"/>
            </a:spcBef>
            <a:spcAft>
              <a:spcPct val="35000"/>
            </a:spcAft>
          </a:pPr>
          <a:r>
            <a:rPr lang="fr-FR" sz="1800" kern="1200" dirty="0" smtClean="0"/>
            <a:t>  </a:t>
          </a:r>
          <a:endParaRPr lang="fr-FR" sz="1800" kern="1200" dirty="0"/>
        </a:p>
      </dsp:txBody>
      <dsp:txXfrm>
        <a:off x="4994037" y="0"/>
        <a:ext cx="3011639" cy="452596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48894-9E83-F847-9094-FD0397D00D6F}" type="datetimeFigureOut">
              <a:rPr lang="fr-FR" smtClean="0"/>
              <a:t>2/06/15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2B796-98CD-B24E-8610-0014D7038E6C}" type="slidenum">
              <a:rPr lang="fr-FR" smtClean="0"/>
              <a:t>‹#›</a:t>
            </a:fld>
            <a:endParaRPr lang="fr-FR"/>
          </a:p>
        </p:txBody>
      </p:sp>
    </p:spTree>
    <p:extLst>
      <p:ext uri="{BB962C8B-B14F-4D97-AF65-F5344CB8AC3E}">
        <p14:creationId xmlns:p14="http://schemas.microsoft.com/office/powerpoint/2010/main" val="399542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82B796-98CD-B24E-8610-0014D7038E6C}" type="slidenum">
              <a:rPr lang="fr-FR" smtClean="0"/>
              <a:t>7</a:t>
            </a:fld>
            <a:endParaRPr lang="fr-FR"/>
          </a:p>
        </p:txBody>
      </p:sp>
    </p:spTree>
    <p:extLst>
      <p:ext uri="{BB962C8B-B14F-4D97-AF65-F5344CB8AC3E}">
        <p14:creationId xmlns:p14="http://schemas.microsoft.com/office/powerpoint/2010/main" val="277176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75CF44-BA65-CA44-A611-AF6109B4F049}" type="slidenum">
              <a:rPr lang="fr-FR" smtClean="0"/>
              <a:t>11</a:t>
            </a:fld>
            <a:endParaRPr lang="fr-FR"/>
          </a:p>
        </p:txBody>
      </p:sp>
    </p:spTree>
    <p:extLst>
      <p:ext uri="{BB962C8B-B14F-4D97-AF65-F5344CB8AC3E}">
        <p14:creationId xmlns:p14="http://schemas.microsoft.com/office/powerpoint/2010/main" val="346038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30% a moins de 25 ans</a:t>
            </a:r>
          </a:p>
          <a:p>
            <a:r>
              <a:rPr lang="fr-FR" sz="1200" kern="1200" dirty="0" smtClean="0">
                <a:solidFill>
                  <a:schemeClr val="tx1"/>
                </a:solidFill>
                <a:effectLst/>
                <a:latin typeface="+mn-lt"/>
                <a:ea typeface="+mn-ea"/>
                <a:cs typeface="+mn-cs"/>
              </a:rPr>
              <a:t>75% a moins de 35 ans</a:t>
            </a:r>
          </a:p>
          <a:p>
            <a:r>
              <a:rPr lang="fr-FR" sz="1200" kern="1200" dirty="0" smtClean="0">
                <a:solidFill>
                  <a:schemeClr val="tx1"/>
                </a:solidFill>
                <a:effectLst/>
                <a:latin typeface="+mn-lt"/>
                <a:ea typeface="+mn-ea"/>
                <a:cs typeface="+mn-cs"/>
              </a:rPr>
              <a:t>âge moyen : 30 ans</a:t>
            </a:r>
          </a:p>
          <a:p>
            <a:r>
              <a:rPr lang="fr-FR" sz="1200" kern="1200" dirty="0" smtClean="0">
                <a:solidFill>
                  <a:schemeClr val="tx1"/>
                </a:solidFill>
                <a:effectLst/>
                <a:latin typeface="+mn-lt"/>
                <a:ea typeface="+mn-ea"/>
                <a:cs typeface="+mn-cs"/>
              </a:rPr>
              <a:t>âge médian : 28 ans</a:t>
            </a:r>
          </a:p>
          <a:p>
            <a:endParaRPr lang="fr-FR" dirty="0"/>
          </a:p>
        </p:txBody>
      </p:sp>
      <p:sp>
        <p:nvSpPr>
          <p:cNvPr id="4" name="Espace réservé du numéro de diapositive 3"/>
          <p:cNvSpPr>
            <a:spLocks noGrp="1"/>
          </p:cNvSpPr>
          <p:nvPr>
            <p:ph type="sldNum" sz="quarter" idx="10"/>
          </p:nvPr>
        </p:nvSpPr>
        <p:spPr/>
        <p:txBody>
          <a:bodyPr/>
          <a:lstStyle/>
          <a:p>
            <a:fld id="{0E75CF44-BA65-CA44-A611-AF6109B4F049}" type="slidenum">
              <a:rPr lang="fr-FR" smtClean="0"/>
              <a:t>15</a:t>
            </a:fld>
            <a:endParaRPr lang="fr-FR"/>
          </a:p>
        </p:txBody>
      </p:sp>
    </p:spTree>
    <p:extLst>
      <p:ext uri="{BB962C8B-B14F-4D97-AF65-F5344CB8AC3E}">
        <p14:creationId xmlns:p14="http://schemas.microsoft.com/office/powerpoint/2010/main" val="139659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nationalités les plus représentées sont les nationalités belge (33 détenus, soit 52,4%) et marocaine (14 détenus, soit 22,2%). </a:t>
            </a:r>
          </a:p>
          <a:p>
            <a:endParaRPr lang="fr-FR" dirty="0"/>
          </a:p>
        </p:txBody>
      </p:sp>
      <p:sp>
        <p:nvSpPr>
          <p:cNvPr id="4" name="Espace réservé du numéro de diapositive 3"/>
          <p:cNvSpPr>
            <a:spLocks noGrp="1"/>
          </p:cNvSpPr>
          <p:nvPr>
            <p:ph type="sldNum" sz="quarter" idx="10"/>
          </p:nvPr>
        </p:nvSpPr>
        <p:spPr/>
        <p:txBody>
          <a:bodyPr/>
          <a:lstStyle/>
          <a:p>
            <a:fld id="{0E75CF44-BA65-CA44-A611-AF6109B4F049}" type="slidenum">
              <a:rPr lang="fr-FR" smtClean="0"/>
              <a:t>16</a:t>
            </a:fld>
            <a:endParaRPr lang="fr-FR"/>
          </a:p>
        </p:txBody>
      </p:sp>
    </p:spTree>
    <p:extLst>
      <p:ext uri="{BB962C8B-B14F-4D97-AF65-F5344CB8AC3E}">
        <p14:creationId xmlns:p14="http://schemas.microsoft.com/office/powerpoint/2010/main" val="341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Cinquante-et-un détenus sur soixante-trois ont un patronyme arabe ou berbère ; cinquante-trois  portent un prénom suggérant qu’ils sont venus au monde dans une famille de religion ou de tradition musulmane (y compris détenus enregistrés ayant la nationalité russe). Seuls six des trente-trois détenus belges ont un nom et un prénom suggérant qu’ils ne sont pas issus de l’immigration. La majorité des autres ont sans doute aujourd’hui encore, outre la nationalité belge, celle du pays dans lequel leurs grands-parents ou leurs parents ou eux-mêmes sont nés ; en tant que binationaux, ils sont potentiellement concernés par les mesures de retrait de la nationalité et les mesures temporaires ou définitives d’interdiction d’accès au territoire annoncées dans l’Accord de gouvernement – à la différence des trois détenus convertis d’origine belge qui ont pourtant activement participé au recrutement de jeunes combattants musulmans. </a:t>
            </a:r>
          </a:p>
          <a:p>
            <a:r>
              <a:rPr lang="fr-FR" sz="1200" kern="1200" dirty="0" smtClean="0">
                <a:solidFill>
                  <a:schemeClr val="tx1"/>
                </a:solidFill>
                <a:effectLst/>
                <a:latin typeface="+mn-lt"/>
                <a:ea typeface="+mn-ea"/>
                <a:cs typeface="+mn-cs"/>
              </a:rPr>
              <a:t>Dans ces circonstances, le risque existe – |e risque est grand – que le problème posé par leur enfermement soit, pour certains, résolu par une politique d’éloignement. </a:t>
            </a:r>
          </a:p>
          <a:p>
            <a:r>
              <a:rPr lang="fr-FR" sz="1200" kern="1200" dirty="0" smtClean="0">
                <a:solidFill>
                  <a:schemeClr val="tx1"/>
                </a:solidFill>
                <a:effectLst/>
                <a:latin typeface="+mn-lt"/>
                <a:ea typeface="+mn-ea"/>
                <a:cs typeface="+mn-cs"/>
              </a:rPr>
              <a:t>• Aux yeux des citoyens non-musulmans, cela confirmerait la thèse de la dangerosité des musulmans. </a:t>
            </a:r>
          </a:p>
          <a:p>
            <a:r>
              <a:rPr lang="fr-FR" sz="1200" kern="1200" smtClean="0">
                <a:solidFill>
                  <a:schemeClr val="tx1"/>
                </a:solidFill>
                <a:effectLst/>
                <a:latin typeface="+mn-lt"/>
                <a:ea typeface="+mn-ea"/>
                <a:cs typeface="+mn-cs"/>
              </a:rPr>
              <a:t>• Aux yeux des citoyens musulmans, cette réaction non proportionnée à la dangerosité confirmerait l’idée que la loi ne les protège pas et que la démocratie est une idole.</a:t>
            </a:r>
          </a:p>
          <a:p>
            <a:endParaRPr lang="fr-FR" dirty="0"/>
          </a:p>
        </p:txBody>
      </p:sp>
      <p:sp>
        <p:nvSpPr>
          <p:cNvPr id="4" name="Espace réservé du numéro de diapositive 3"/>
          <p:cNvSpPr>
            <a:spLocks noGrp="1"/>
          </p:cNvSpPr>
          <p:nvPr>
            <p:ph type="sldNum" sz="quarter" idx="10"/>
          </p:nvPr>
        </p:nvSpPr>
        <p:spPr/>
        <p:txBody>
          <a:bodyPr/>
          <a:lstStyle/>
          <a:p>
            <a:fld id="{0E75CF44-BA65-CA44-A611-AF6109B4F049}" type="slidenum">
              <a:rPr lang="fr-FR" smtClean="0"/>
              <a:t>17</a:t>
            </a:fld>
            <a:endParaRPr lang="fr-FR"/>
          </a:p>
        </p:txBody>
      </p:sp>
    </p:spTree>
    <p:extLst>
      <p:ext uri="{BB962C8B-B14F-4D97-AF65-F5344CB8AC3E}">
        <p14:creationId xmlns:p14="http://schemas.microsoft.com/office/powerpoint/2010/main" val="6951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Cibles</a:t>
            </a:r>
            <a:r>
              <a:rPr lang="fr-FR" baseline="0" dirty="0" smtClean="0"/>
              <a:t> </a:t>
            </a:r>
            <a:r>
              <a:rPr lang="fr-FR" dirty="0" smtClean="0"/>
              <a:t>musée juif, médias, police, mosquée shi‘ite)</a:t>
            </a:r>
            <a:endParaRPr lang="fr-FR" dirty="0"/>
          </a:p>
        </p:txBody>
      </p:sp>
      <p:sp>
        <p:nvSpPr>
          <p:cNvPr id="4" name="Espace réservé du numéro de diapositive 3"/>
          <p:cNvSpPr>
            <a:spLocks noGrp="1"/>
          </p:cNvSpPr>
          <p:nvPr>
            <p:ph type="sldNum" sz="quarter" idx="10"/>
          </p:nvPr>
        </p:nvSpPr>
        <p:spPr/>
        <p:txBody>
          <a:bodyPr/>
          <a:lstStyle/>
          <a:p>
            <a:fld id="{0E75CF44-BA65-CA44-A611-AF6109B4F049}" type="slidenum">
              <a:rPr lang="fr-FR" smtClean="0"/>
              <a:t>18</a:t>
            </a:fld>
            <a:endParaRPr lang="fr-FR"/>
          </a:p>
        </p:txBody>
      </p:sp>
    </p:spTree>
    <p:extLst>
      <p:ext uri="{BB962C8B-B14F-4D97-AF65-F5344CB8AC3E}">
        <p14:creationId xmlns:p14="http://schemas.microsoft.com/office/powerpoint/2010/main" val="368517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8409C5-C297-47E6-A3B8-E4B08377745C}" type="slidenum">
              <a:rPr lang="fr-BE" smtClean="0"/>
              <a:t>22</a:t>
            </a:fld>
            <a:endParaRPr lang="fr-BE"/>
          </a:p>
        </p:txBody>
      </p:sp>
    </p:spTree>
    <p:extLst>
      <p:ext uri="{BB962C8B-B14F-4D97-AF65-F5344CB8AC3E}">
        <p14:creationId xmlns:p14="http://schemas.microsoft.com/office/powerpoint/2010/main" val="173299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8409C5-C297-47E6-A3B8-E4B08377745C}" type="slidenum">
              <a:rPr lang="fr-BE" smtClean="0"/>
              <a:t>33</a:t>
            </a:fld>
            <a:endParaRPr lang="fr-BE"/>
          </a:p>
        </p:txBody>
      </p:sp>
    </p:spTree>
    <p:extLst>
      <p:ext uri="{BB962C8B-B14F-4D97-AF65-F5344CB8AC3E}">
        <p14:creationId xmlns:p14="http://schemas.microsoft.com/office/powerpoint/2010/main" val="63120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227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329847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143368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27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55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270465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349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6566685E-6797-B645-8593-B7EAE210B18B}" type="datetimeFigureOut">
              <a:rPr lang="fr-FR" smtClean="0"/>
              <a:t>2/06/15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282508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6566685E-6797-B645-8593-B7EAE210B18B}" type="datetimeFigureOut">
              <a:rPr lang="fr-FR" smtClean="0"/>
              <a:t>2/06/15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5384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6566685E-6797-B645-8593-B7EAE210B18B}" type="datetimeFigureOut">
              <a:rPr lang="fr-FR" smtClean="0"/>
              <a:t>2/06/15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52830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66685E-6797-B645-8593-B7EAE210B18B}" type="datetimeFigureOut">
              <a:rPr lang="fr-FR" smtClean="0"/>
              <a:t>2/06/15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116569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6566685E-6797-B645-8593-B7EAE210B18B}" type="datetimeFigureOut">
              <a:rPr lang="fr-FR" smtClean="0"/>
              <a:t>2/06/15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20437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6566685E-6797-B645-8593-B7EAE210B18B}" type="datetimeFigureOut">
              <a:rPr lang="fr-FR" smtClean="0"/>
              <a:t>2/06/15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AD5E5-C5FD-0B45-8ACA-970DE410B747}" type="slidenum">
              <a:rPr lang="fr-FR" smtClean="0"/>
              <a:t>‹#›</a:t>
            </a:fld>
            <a:endParaRPr lang="fr-FR"/>
          </a:p>
        </p:txBody>
      </p:sp>
    </p:spTree>
    <p:extLst>
      <p:ext uri="{BB962C8B-B14F-4D97-AF65-F5344CB8AC3E}">
        <p14:creationId xmlns:p14="http://schemas.microsoft.com/office/powerpoint/2010/main" val="4124453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685E-6797-B645-8593-B7EAE210B18B}" type="datetimeFigureOut">
              <a:rPr lang="fr-FR" smtClean="0"/>
              <a:t>2/06/15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AD5E5-C5FD-0B45-8ACA-970DE410B747}" type="slidenum">
              <a:rPr lang="fr-FR" smtClean="0"/>
              <a:t>‹#›</a:t>
            </a:fld>
            <a:endParaRPr lang="fr-FR"/>
          </a:p>
        </p:txBody>
      </p:sp>
    </p:spTree>
    <p:extLst>
      <p:ext uri="{BB962C8B-B14F-4D97-AF65-F5344CB8AC3E}">
        <p14:creationId xmlns:p14="http://schemas.microsoft.com/office/powerpoint/2010/main" val="163263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Radicalisation : processus et sites</a:t>
            </a:r>
            <a:endParaRPr lang="fr-FR" dirty="0"/>
          </a:p>
        </p:txBody>
      </p:sp>
      <p:sp>
        <p:nvSpPr>
          <p:cNvPr id="3" name="Sous-titre 2"/>
          <p:cNvSpPr>
            <a:spLocks noGrp="1"/>
          </p:cNvSpPr>
          <p:nvPr>
            <p:ph type="subTitle" idx="1"/>
          </p:nvPr>
        </p:nvSpPr>
        <p:spPr/>
        <p:txBody>
          <a:bodyPr/>
          <a:lstStyle/>
          <a:p>
            <a:r>
              <a:rPr lang="fr-FR" dirty="0" smtClean="0"/>
              <a:t>Fabienne Brion</a:t>
            </a:r>
          </a:p>
          <a:p>
            <a:r>
              <a:rPr lang="fr-FR" dirty="0" smtClean="0"/>
              <a:t>Professeur à l’UCL</a:t>
            </a:r>
            <a:endParaRPr lang="fr-FR" dirty="0"/>
          </a:p>
        </p:txBody>
      </p:sp>
    </p:spTree>
    <p:extLst>
      <p:ext uri="{BB962C8B-B14F-4D97-AF65-F5344CB8AC3E}">
        <p14:creationId xmlns:p14="http://schemas.microsoft.com/office/powerpoint/2010/main" val="55484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1. De quoi parlons-nous ?</a:t>
            </a:r>
            <a:br>
              <a:rPr lang="fr-FR" sz="3600" dirty="0"/>
            </a:br>
            <a:r>
              <a:rPr lang="fr-FR" sz="3600" i="1" dirty="0"/>
              <a:t>Surveiller…</a:t>
            </a:r>
            <a:endParaRPr lang="fr-FR" sz="3600"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sz="3400" b="1" dirty="0" smtClean="0"/>
              <a:t>Loi organique des services de renseignement et de sécurité </a:t>
            </a:r>
          </a:p>
          <a:p>
            <a:pPr marL="0" indent="0">
              <a:buNone/>
            </a:pPr>
            <a:r>
              <a:rPr lang="fr-FR" sz="3400" dirty="0" smtClean="0"/>
              <a:t>(1998)</a:t>
            </a:r>
          </a:p>
          <a:p>
            <a:pPr marL="0" indent="0">
              <a:buNone/>
            </a:pPr>
            <a:endParaRPr lang="fr-FR" b="1" u="sng" dirty="0"/>
          </a:p>
          <a:p>
            <a:pPr marL="0" indent="0">
              <a:buNone/>
            </a:pPr>
            <a:r>
              <a:rPr lang="fr-FR" sz="3400" b="1" u="sng" dirty="0" smtClean="0"/>
              <a:t>Extrémisme (</a:t>
            </a:r>
            <a:r>
              <a:rPr lang="fr-FR" sz="3400" b="1" u="sng" dirty="0"/>
              <a:t>article 8, 1° </a:t>
            </a:r>
            <a:r>
              <a:rPr lang="fr-FR" sz="3400" b="1" u="sng" dirty="0" smtClean="0"/>
              <a:t>c)</a:t>
            </a:r>
            <a:endParaRPr lang="fr-FR" sz="3400" b="1" u="sng" dirty="0"/>
          </a:p>
          <a:p>
            <a:endParaRPr lang="fr-FR" sz="3400" dirty="0" smtClean="0"/>
          </a:p>
          <a:p>
            <a:r>
              <a:rPr lang="fr-FR" sz="3400" dirty="0" smtClean="0"/>
              <a:t>Les conceptions ou les visées </a:t>
            </a:r>
            <a:r>
              <a:rPr lang="fr-FR" sz="3400" b="1" dirty="0" smtClean="0"/>
              <a:t>racistes</a:t>
            </a:r>
            <a:r>
              <a:rPr lang="fr-FR" sz="3400" dirty="0" smtClean="0"/>
              <a:t>, </a:t>
            </a:r>
            <a:r>
              <a:rPr lang="fr-FR" sz="3400" b="1" dirty="0" smtClean="0"/>
              <a:t>xénophobes</a:t>
            </a:r>
            <a:r>
              <a:rPr lang="fr-FR" sz="3400" dirty="0" smtClean="0"/>
              <a:t>, </a:t>
            </a:r>
            <a:r>
              <a:rPr lang="fr-FR" sz="3400" b="1" dirty="0" smtClean="0"/>
              <a:t>anarchistes</a:t>
            </a:r>
            <a:r>
              <a:rPr lang="fr-FR" sz="3400" dirty="0" smtClean="0"/>
              <a:t>, </a:t>
            </a:r>
            <a:r>
              <a:rPr lang="fr-FR" sz="3400" b="1" dirty="0" smtClean="0"/>
              <a:t>nationalistes</a:t>
            </a:r>
            <a:r>
              <a:rPr lang="fr-FR" sz="3400" dirty="0" smtClean="0"/>
              <a:t>, </a:t>
            </a:r>
            <a:r>
              <a:rPr lang="fr-FR" sz="3400" b="1" dirty="0" smtClean="0"/>
              <a:t>autoritaires</a:t>
            </a:r>
            <a:r>
              <a:rPr lang="fr-FR" sz="3400" dirty="0" smtClean="0"/>
              <a:t> ou </a:t>
            </a:r>
            <a:r>
              <a:rPr lang="fr-FR" sz="3400" b="1" dirty="0" smtClean="0"/>
              <a:t>totalitaires</a:t>
            </a:r>
            <a:r>
              <a:rPr lang="fr-FR" sz="3400" dirty="0" smtClean="0"/>
              <a:t>,</a:t>
            </a:r>
          </a:p>
          <a:p>
            <a:r>
              <a:rPr lang="fr-FR" sz="3400" dirty="0" smtClean="0"/>
              <a:t>qu’elles soient </a:t>
            </a:r>
            <a:r>
              <a:rPr lang="fr-FR" sz="3400" b="1" dirty="0" smtClean="0"/>
              <a:t>à caractère politique, idéologique, confessionnel ou philosophique</a:t>
            </a:r>
          </a:p>
          <a:p>
            <a:r>
              <a:rPr lang="fr-FR" sz="3400" b="1" dirty="0" smtClean="0"/>
              <a:t>contraires</a:t>
            </a:r>
            <a:r>
              <a:rPr lang="fr-FR" sz="3400" dirty="0" smtClean="0"/>
              <a:t>, en </a:t>
            </a:r>
            <a:r>
              <a:rPr lang="fr-FR" sz="3400" b="1" dirty="0" smtClean="0"/>
              <a:t>théorie</a:t>
            </a:r>
            <a:r>
              <a:rPr lang="fr-FR" sz="3400" dirty="0" smtClean="0"/>
              <a:t> ou en </a:t>
            </a:r>
            <a:r>
              <a:rPr lang="fr-FR" sz="3400" b="1" dirty="0" smtClean="0"/>
              <a:t>pratique</a:t>
            </a:r>
            <a:r>
              <a:rPr lang="fr-FR" sz="3400" dirty="0" smtClean="0"/>
              <a:t>, </a:t>
            </a:r>
          </a:p>
          <a:p>
            <a:pPr lvl="1"/>
            <a:r>
              <a:rPr lang="fr-FR" sz="3400" dirty="0" smtClean="0"/>
              <a:t>aux </a:t>
            </a:r>
            <a:r>
              <a:rPr lang="fr-FR" sz="3400" b="1" dirty="0" smtClean="0"/>
              <a:t>principes de la démocratie ou des droits de l’homme</a:t>
            </a:r>
          </a:p>
          <a:p>
            <a:pPr lvl="1"/>
            <a:r>
              <a:rPr lang="fr-FR" sz="3400" dirty="0" smtClean="0"/>
              <a:t>au bon </a:t>
            </a:r>
            <a:r>
              <a:rPr lang="fr-FR" sz="3400" b="1" dirty="0" smtClean="0"/>
              <a:t>fonctionnement des institutions démocratiques </a:t>
            </a:r>
          </a:p>
          <a:p>
            <a:pPr lvl="1"/>
            <a:r>
              <a:rPr lang="fr-FR" sz="3400" dirty="0" smtClean="0"/>
              <a:t>ou aux </a:t>
            </a:r>
            <a:r>
              <a:rPr lang="fr-FR" sz="3400" b="1" dirty="0" smtClean="0"/>
              <a:t>autres fondements de l’Etat de droit</a:t>
            </a:r>
          </a:p>
        </p:txBody>
      </p:sp>
    </p:spTree>
    <p:extLst>
      <p:ext uri="{BB962C8B-B14F-4D97-AF65-F5344CB8AC3E}">
        <p14:creationId xmlns:p14="http://schemas.microsoft.com/office/powerpoint/2010/main" val="6185375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1. De quoi parlons-nous ?</a:t>
            </a:r>
            <a:br>
              <a:rPr lang="fr-FR" sz="3600" dirty="0"/>
            </a:br>
            <a:r>
              <a:rPr lang="fr-FR" sz="3600" i="1" dirty="0"/>
              <a:t>Surveiller</a:t>
            </a:r>
            <a:r>
              <a:rPr lang="fr-FR" sz="3600" i="1" dirty="0" smtClean="0"/>
              <a:t>…</a:t>
            </a:r>
            <a:endParaRPr lang="fr-FR" sz="3600" b="1" dirty="0"/>
          </a:p>
        </p:txBody>
      </p:sp>
      <p:sp>
        <p:nvSpPr>
          <p:cNvPr id="3" name="Espace réservé du contenu 2"/>
          <p:cNvSpPr>
            <a:spLocks noGrp="1"/>
          </p:cNvSpPr>
          <p:nvPr>
            <p:ph idx="1"/>
          </p:nvPr>
        </p:nvSpPr>
        <p:spPr/>
        <p:txBody>
          <a:bodyPr>
            <a:normAutofit lnSpcReduction="10000"/>
          </a:bodyPr>
          <a:lstStyle/>
          <a:p>
            <a:pPr marL="0" indent="0">
              <a:buNone/>
            </a:pPr>
            <a:r>
              <a:rPr lang="fr-FR" sz="2400" b="1" dirty="0" smtClean="0"/>
              <a:t>Loi organique des services de renseignement et de sécurité </a:t>
            </a:r>
          </a:p>
          <a:p>
            <a:pPr marL="0" indent="0">
              <a:buNone/>
            </a:pPr>
            <a:r>
              <a:rPr lang="fr-FR" sz="2400" dirty="0" smtClean="0"/>
              <a:t>(1998)</a:t>
            </a:r>
          </a:p>
          <a:p>
            <a:pPr marL="0" indent="0">
              <a:buNone/>
            </a:pPr>
            <a:endParaRPr lang="fr-FR" sz="2400" dirty="0" smtClean="0"/>
          </a:p>
          <a:p>
            <a:pPr marL="0" indent="0">
              <a:buNone/>
            </a:pPr>
            <a:r>
              <a:rPr lang="fr-FR" sz="2600" b="1" u="sng" dirty="0" smtClean="0"/>
              <a:t>Terrorisme (article 8, 1° b)</a:t>
            </a:r>
          </a:p>
          <a:p>
            <a:pPr marL="0" indent="0">
              <a:buNone/>
            </a:pPr>
            <a:endParaRPr lang="fr-FR" sz="2600" b="1" u="sng" dirty="0" smtClean="0"/>
          </a:p>
          <a:p>
            <a:pPr marL="0" indent="0">
              <a:buNone/>
            </a:pPr>
            <a:r>
              <a:rPr lang="fr-FR" sz="2600" dirty="0" smtClean="0"/>
              <a:t>• le recours à la </a:t>
            </a:r>
            <a:r>
              <a:rPr lang="fr-FR" sz="2600" b="1" dirty="0" smtClean="0"/>
              <a:t>violence </a:t>
            </a:r>
          </a:p>
          <a:p>
            <a:pPr marL="0" indent="0">
              <a:buNone/>
            </a:pPr>
            <a:r>
              <a:rPr lang="fr-FR" sz="2600" dirty="0" smtClean="0"/>
              <a:t>• à l’encontre de </a:t>
            </a:r>
            <a:r>
              <a:rPr lang="fr-FR" sz="2600" b="1" dirty="0" smtClean="0"/>
              <a:t>personnes ou d’intérêts matériels</a:t>
            </a:r>
            <a:r>
              <a:rPr lang="fr-FR" sz="2600" dirty="0" smtClean="0"/>
              <a:t> </a:t>
            </a:r>
          </a:p>
          <a:p>
            <a:pPr marL="0" indent="0">
              <a:buNone/>
            </a:pPr>
            <a:r>
              <a:rPr lang="fr-FR" sz="2600" dirty="0" smtClean="0"/>
              <a:t>• pour des </a:t>
            </a:r>
            <a:r>
              <a:rPr lang="fr-FR" sz="2600" b="1" dirty="0" smtClean="0"/>
              <a:t>motifs idéologiques ou politiques</a:t>
            </a:r>
            <a:r>
              <a:rPr lang="fr-FR" sz="2600" dirty="0" smtClean="0"/>
              <a:t> </a:t>
            </a:r>
          </a:p>
          <a:p>
            <a:pPr marL="0" indent="0">
              <a:buNone/>
            </a:pPr>
            <a:r>
              <a:rPr lang="fr-FR" sz="2600" dirty="0" smtClean="0"/>
              <a:t>• dans le but d’atteindre es objectifs par la </a:t>
            </a:r>
            <a:r>
              <a:rPr lang="fr-FR" sz="2600" b="1" dirty="0" smtClean="0"/>
              <a:t>terreur, l’intimidation ou les menaces</a:t>
            </a:r>
            <a:endParaRPr lang="fr-FR" sz="2600" b="1" dirty="0"/>
          </a:p>
        </p:txBody>
      </p:sp>
    </p:spTree>
    <p:extLst>
      <p:ext uri="{BB962C8B-B14F-4D97-AF65-F5344CB8AC3E}">
        <p14:creationId xmlns:p14="http://schemas.microsoft.com/office/powerpoint/2010/main" val="3986718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229600" cy="1143000"/>
          </a:xfrm>
        </p:spPr>
        <p:txBody>
          <a:bodyPr>
            <a:normAutofit/>
          </a:bodyPr>
          <a:lstStyle/>
          <a:p>
            <a:r>
              <a:rPr lang="fr-FR" sz="3200" dirty="0" smtClean="0"/>
              <a:t>1. De quoi parlons-nous ? </a:t>
            </a:r>
            <a:br>
              <a:rPr lang="fr-FR" sz="3200" dirty="0" smtClean="0"/>
            </a:br>
            <a:r>
              <a:rPr lang="fr-FR" sz="3200" i="1" dirty="0" smtClean="0"/>
              <a:t>… et punir</a:t>
            </a:r>
            <a:endParaRPr lang="fr-FR" sz="3200" i="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85679757"/>
              </p:ext>
            </p:extLst>
          </p:nvPr>
        </p:nvGraphicFramePr>
        <p:xfrm>
          <a:off x="457200" y="1744133"/>
          <a:ext cx="8229600" cy="4118187"/>
        </p:xfrm>
        <a:graphic>
          <a:graphicData uri="http://schemas.openxmlformats.org/drawingml/2006/table">
            <a:tbl>
              <a:tblPr firstRow="1" bandRow="1">
                <a:tableStyleId>{5C22544A-7EE6-4342-B048-85BDC9FD1C3A}</a:tableStyleId>
              </a:tblPr>
              <a:tblGrid>
                <a:gridCol w="4114800"/>
                <a:gridCol w="4114800"/>
              </a:tblGrid>
              <a:tr h="1372729">
                <a:tc>
                  <a:txBody>
                    <a:bodyPr/>
                    <a:lstStyle/>
                    <a:p>
                      <a:pPr algn="r"/>
                      <a:r>
                        <a:rPr lang="fr-FR" dirty="0" smtClean="0"/>
                        <a:t>Acteurs</a:t>
                      </a:r>
                      <a:r>
                        <a:rPr lang="fr-FR" baseline="0" dirty="0" smtClean="0"/>
                        <a:t> </a:t>
                      </a:r>
                    </a:p>
                    <a:p>
                      <a:pPr algn="r"/>
                      <a:r>
                        <a:rPr lang="fr-FR" baseline="0" dirty="0" smtClean="0"/>
                        <a:t>« irrationnels » </a:t>
                      </a:r>
                    </a:p>
                    <a:p>
                      <a:pPr algn="r"/>
                      <a:r>
                        <a:rPr lang="fr-FR" baseline="0" dirty="0" smtClean="0"/>
                        <a:t>« incompétents »</a:t>
                      </a:r>
                      <a:endParaRPr lang="fr-FR" dirty="0"/>
                    </a:p>
                  </a:txBody>
                  <a:tcPr/>
                </a:tc>
                <a:tc>
                  <a:txBody>
                    <a:bodyPr/>
                    <a:lstStyle/>
                    <a:p>
                      <a:r>
                        <a:rPr lang="fr-FR" dirty="0" err="1" smtClean="0"/>
                        <a:t>Incapacitation</a:t>
                      </a:r>
                      <a:endParaRPr lang="fr-FR" dirty="0"/>
                    </a:p>
                  </a:txBody>
                  <a:tcPr/>
                </a:tc>
              </a:tr>
              <a:tr h="1372729">
                <a:tc>
                  <a:txBody>
                    <a:bodyPr/>
                    <a:lstStyle/>
                    <a:p>
                      <a:pPr algn="ctr"/>
                      <a:r>
                        <a:rPr lang="fr-FR" dirty="0" smtClean="0"/>
                        <a:t>Acteurs « rationnels »</a:t>
                      </a:r>
                      <a:endParaRPr lang="fr-FR" dirty="0"/>
                    </a:p>
                  </a:txBody>
                  <a:tcPr/>
                </a:tc>
                <a:tc>
                  <a:txBody>
                    <a:bodyPr/>
                    <a:lstStyle/>
                    <a:p>
                      <a:pPr algn="ctr"/>
                      <a:r>
                        <a:rPr lang="fr-FR" dirty="0" smtClean="0"/>
                        <a:t>Dissuasion</a:t>
                      </a:r>
                      <a:endParaRPr lang="fr-FR" dirty="0"/>
                    </a:p>
                  </a:txBody>
                  <a:tcPr/>
                </a:tc>
              </a:tr>
              <a:tr h="1372729">
                <a:tc>
                  <a:txBody>
                    <a:bodyPr/>
                    <a:lstStyle/>
                    <a:p>
                      <a:r>
                        <a:rPr lang="fr-FR" dirty="0" smtClean="0"/>
                        <a:t>Acteurs « vertueux »</a:t>
                      </a:r>
                      <a:endParaRPr lang="fr-FR" dirty="0"/>
                    </a:p>
                  </a:txBody>
                  <a:tcPr/>
                </a:tc>
                <a:tc>
                  <a:txBody>
                    <a:bodyPr/>
                    <a:lstStyle/>
                    <a:p>
                      <a:pPr algn="r"/>
                      <a:r>
                        <a:rPr lang="nl-BE" dirty="0" smtClean="0"/>
                        <a:t>Restauration</a:t>
                      </a:r>
                      <a:endParaRPr lang="fr-FR" dirty="0"/>
                    </a:p>
                  </a:txBody>
                  <a:tcPr/>
                </a:tc>
              </a:tr>
            </a:tbl>
          </a:graphicData>
        </a:graphic>
      </p:graphicFrame>
    </p:spTree>
    <p:extLst>
      <p:ext uri="{BB962C8B-B14F-4D97-AF65-F5344CB8AC3E}">
        <p14:creationId xmlns:p14="http://schemas.microsoft.com/office/powerpoint/2010/main" val="44165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3. Problématisation (I) :</a:t>
            </a:r>
            <a:br>
              <a:rPr lang="fr-FR" sz="3200" dirty="0" smtClean="0"/>
            </a:br>
            <a:r>
              <a:rPr lang="fr-FR" sz="3200" dirty="0" smtClean="0"/>
              <a:t>une pyramide de gestion des risques</a:t>
            </a:r>
            <a:endParaRPr lang="fr-FR" sz="3200" dirty="0"/>
          </a:p>
        </p:txBody>
      </p:sp>
      <p:pic>
        <p:nvPicPr>
          <p:cNvPr id="4" name="Espace réservé du contenu 3"/>
          <p:cNvPicPr>
            <a:picLocks noGrp="1" noChangeAspect="1"/>
          </p:cNvPicPr>
          <p:nvPr>
            <p:ph idx="1"/>
          </p:nvPr>
        </p:nvPicPr>
        <p:blipFill>
          <a:blip r:embed="rId2"/>
          <a:srcRect t="10704" b="10704"/>
          <a:stretch>
            <a:fillRect/>
          </a:stretch>
        </p:blipFill>
        <p:spPr>
          <a:xfrm>
            <a:off x="709429" y="1417638"/>
            <a:ext cx="7977371" cy="4387247"/>
          </a:xfrm>
        </p:spPr>
      </p:pic>
    </p:spTree>
    <p:extLst>
      <p:ext uri="{BB962C8B-B14F-4D97-AF65-F5344CB8AC3E}">
        <p14:creationId xmlns:p14="http://schemas.microsoft.com/office/powerpoint/2010/main" val="15826079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1. De quoi parlons-nous ?</a:t>
            </a:r>
            <a:endParaRPr lang="fr-FR" sz="3600" dirty="0"/>
          </a:p>
        </p:txBody>
      </p:sp>
      <p:sp>
        <p:nvSpPr>
          <p:cNvPr id="3" name="Espace réservé du contenu 2"/>
          <p:cNvSpPr>
            <a:spLocks noGrp="1"/>
          </p:cNvSpPr>
          <p:nvPr>
            <p:ph idx="1"/>
          </p:nvPr>
        </p:nvSpPr>
        <p:spPr/>
        <p:txBody>
          <a:bodyPr>
            <a:normAutofit fontScale="77500" lnSpcReduction="20000"/>
          </a:bodyPr>
          <a:lstStyle/>
          <a:p>
            <a:r>
              <a:rPr lang="fr-FR" dirty="0" smtClean="0"/>
              <a:t>Concept </a:t>
            </a:r>
            <a:r>
              <a:rPr lang="fr-FR" dirty="0" smtClean="0"/>
              <a:t>« attrape-tout »</a:t>
            </a:r>
          </a:p>
          <a:p>
            <a:pPr lvl="1">
              <a:buFontTx/>
              <a:buChar char="-"/>
            </a:pPr>
            <a:r>
              <a:rPr lang="fr-FR" sz="2600" dirty="0" smtClean="0"/>
              <a:t>« catch all concept </a:t>
            </a:r>
            <a:r>
              <a:rPr lang="fr-FR" sz="2600" dirty="0" smtClean="0"/>
              <a:t>» </a:t>
            </a:r>
          </a:p>
          <a:p>
            <a:pPr lvl="1">
              <a:buFontTx/>
              <a:buChar char="-"/>
            </a:pPr>
            <a:r>
              <a:rPr lang="fr-FR" sz="2600" dirty="0" smtClean="0"/>
              <a:t>«</a:t>
            </a:r>
            <a:r>
              <a:rPr lang="fr-FR" sz="2600" dirty="0" smtClean="0"/>
              <a:t> container concept » (Rik </a:t>
            </a:r>
            <a:r>
              <a:rPr lang="fr-FR" sz="2600" dirty="0" err="1" smtClean="0"/>
              <a:t>Coolsaet</a:t>
            </a:r>
            <a:r>
              <a:rPr lang="fr-FR" sz="2600" dirty="0" smtClean="0"/>
              <a:t>)</a:t>
            </a:r>
          </a:p>
          <a:p>
            <a:r>
              <a:rPr lang="fr-FR" dirty="0" smtClean="0"/>
              <a:t>&gt;&lt; principe de légalité des infractions</a:t>
            </a:r>
          </a:p>
          <a:p>
            <a:pPr lvl="1"/>
            <a:r>
              <a:rPr lang="fr-FR" sz="2600" dirty="0"/>
              <a:t>m</a:t>
            </a:r>
            <a:r>
              <a:rPr lang="fr-FR" sz="2600" dirty="0" smtClean="0"/>
              <a:t>aximisation du principe d’opportunité </a:t>
            </a:r>
            <a:r>
              <a:rPr lang="fr-FR" sz="2600" dirty="0" smtClean="0"/>
              <a:t>des poursuites (in/flexibilité)</a:t>
            </a:r>
            <a:endParaRPr lang="fr-FR" sz="2600" dirty="0" smtClean="0"/>
          </a:p>
          <a:p>
            <a:pPr lvl="1"/>
            <a:r>
              <a:rPr lang="fr-FR" sz="2600" dirty="0" smtClean="0"/>
              <a:t>// Législation relative aux stupéfiants</a:t>
            </a:r>
          </a:p>
          <a:p>
            <a:r>
              <a:rPr lang="fr-FR" dirty="0" smtClean="0"/>
              <a:t>&gt;&lt; distinctions des niveaux </a:t>
            </a:r>
            <a:r>
              <a:rPr lang="fr-FR" dirty="0" smtClean="0"/>
              <a:t>d’analyse</a:t>
            </a:r>
          </a:p>
          <a:p>
            <a:pPr lvl="1"/>
            <a:r>
              <a:rPr lang="fr-FR" sz="2600" dirty="0" err="1"/>
              <a:t>macro-sociologique</a:t>
            </a:r>
            <a:endParaRPr lang="fr-FR" sz="2600" dirty="0"/>
          </a:p>
          <a:p>
            <a:pPr lvl="1"/>
            <a:r>
              <a:rPr lang="fr-FR" sz="2600" dirty="0" err="1"/>
              <a:t>micro-</a:t>
            </a:r>
            <a:r>
              <a:rPr lang="fr-FR" sz="2600" dirty="0" err="1" smtClean="0"/>
              <a:t>sociologique</a:t>
            </a:r>
            <a:endParaRPr lang="fr-FR" dirty="0" smtClean="0"/>
          </a:p>
          <a:p>
            <a:r>
              <a:rPr lang="fr-FR" dirty="0" smtClean="0"/>
              <a:t>Une nouvelle définition de « l’ennemi » : l’</a:t>
            </a:r>
            <a:r>
              <a:rPr lang="fr-FR" i="1" dirty="0" smtClean="0"/>
              <a:t>homo </a:t>
            </a:r>
            <a:r>
              <a:rPr lang="fr-FR" i="1" dirty="0" err="1" smtClean="0"/>
              <a:t>radicalis</a:t>
            </a:r>
            <a:endParaRPr lang="fr-FR" dirty="0" smtClean="0"/>
          </a:p>
          <a:p>
            <a:pPr lvl="1"/>
            <a:r>
              <a:rPr lang="fr-FR" sz="2600" dirty="0" smtClean="0"/>
              <a:t>≠ homo </a:t>
            </a:r>
            <a:r>
              <a:rPr lang="fr-FR" sz="2600" dirty="0" err="1" smtClean="0"/>
              <a:t>penalis</a:t>
            </a:r>
            <a:r>
              <a:rPr lang="fr-FR" sz="2600" dirty="0" smtClean="0"/>
              <a:t> de la doctrine classique en droit pénal</a:t>
            </a:r>
          </a:p>
          <a:p>
            <a:pPr lvl="2"/>
            <a:r>
              <a:rPr lang="fr-FR" sz="2200" dirty="0" smtClean="0"/>
              <a:t>P</a:t>
            </a:r>
            <a:r>
              <a:rPr lang="fr-FR" sz="2200" dirty="0" smtClean="0"/>
              <a:t>rincipe de légalité des infractions </a:t>
            </a:r>
          </a:p>
          <a:p>
            <a:pPr lvl="2"/>
            <a:r>
              <a:rPr lang="fr-FR" sz="2200" dirty="0"/>
              <a:t>P</a:t>
            </a:r>
            <a:r>
              <a:rPr lang="fr-FR" sz="2200" dirty="0" smtClean="0"/>
              <a:t>rincipe de responsabilité pour la faute passée</a:t>
            </a:r>
          </a:p>
          <a:p>
            <a:pPr lvl="1"/>
            <a:r>
              <a:rPr lang="fr-FR" sz="2600" dirty="0" smtClean="0"/>
              <a:t>≠ homo </a:t>
            </a:r>
            <a:r>
              <a:rPr lang="fr-FR" sz="2600" dirty="0" err="1" smtClean="0"/>
              <a:t>criminalis</a:t>
            </a:r>
            <a:r>
              <a:rPr lang="fr-FR" sz="2600" dirty="0" smtClean="0"/>
              <a:t> de la doctrine de la défense sociale</a:t>
            </a:r>
          </a:p>
          <a:p>
            <a:pPr lvl="1"/>
            <a:endParaRPr lang="fr-FR" dirty="0"/>
          </a:p>
          <a:p>
            <a:endParaRPr lang="fr-FR" dirty="0" smtClean="0"/>
          </a:p>
          <a:p>
            <a:endParaRPr lang="fr-FR" dirty="0" smtClean="0"/>
          </a:p>
          <a:p>
            <a:pPr lvl="1"/>
            <a:endParaRPr lang="fr-FR" sz="2600" dirty="0" smtClean="0"/>
          </a:p>
        </p:txBody>
      </p:sp>
    </p:spTree>
    <p:extLst>
      <p:ext uri="{BB962C8B-B14F-4D97-AF65-F5344CB8AC3E}">
        <p14:creationId xmlns:p14="http://schemas.microsoft.com/office/powerpoint/2010/main" val="406720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2. De qui parlons-nous ?</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16531047"/>
              </p:ext>
            </p:extLst>
          </p:nvPr>
        </p:nvGraphicFramePr>
        <p:xfrm>
          <a:off x="2197978" y="1417638"/>
          <a:ext cx="4705304" cy="4222877"/>
        </p:xfrm>
        <a:graphic>
          <a:graphicData uri="http://schemas.openxmlformats.org/drawingml/2006/table">
            <a:tbl>
              <a:tblPr firstRow="1" bandRow="1">
                <a:tableStyleId>{5C22544A-7EE6-4342-B048-85BDC9FD1C3A}</a:tableStyleId>
              </a:tblPr>
              <a:tblGrid>
                <a:gridCol w="2352652"/>
                <a:gridCol w="2352652"/>
              </a:tblGrid>
              <a:tr h="350647">
                <a:tc>
                  <a:txBody>
                    <a:bodyPr/>
                    <a:lstStyle/>
                    <a:p>
                      <a:r>
                        <a:rPr lang="fr-FR" dirty="0" smtClean="0"/>
                        <a:t>Classes d’âge</a:t>
                      </a:r>
                      <a:endParaRPr lang="fr-FR" dirty="0"/>
                    </a:p>
                  </a:txBody>
                  <a:tcPr/>
                </a:tc>
                <a:tc>
                  <a:txBody>
                    <a:bodyPr/>
                    <a:lstStyle/>
                    <a:p>
                      <a:r>
                        <a:rPr lang="fr-FR" dirty="0" smtClean="0"/>
                        <a:t>Effectifs</a:t>
                      </a:r>
                      <a:endParaRPr lang="fr-FR" dirty="0"/>
                    </a:p>
                  </a:txBody>
                  <a:tcPr/>
                </a:tc>
              </a:tr>
              <a:tr h="350647">
                <a:tc>
                  <a:txBody>
                    <a:bodyPr/>
                    <a:lstStyle/>
                    <a:p>
                      <a:pPr>
                        <a:lnSpc>
                          <a:spcPct val="115000"/>
                        </a:lnSpc>
                        <a:spcAft>
                          <a:spcPts val="0"/>
                        </a:spcAft>
                      </a:pPr>
                      <a:r>
                        <a:rPr lang="fr-FR" sz="1600" dirty="0">
                          <a:solidFill>
                            <a:srgbClr val="000000"/>
                          </a:solidFill>
                          <a:effectLst/>
                          <a:latin typeface="Calibri"/>
                          <a:ea typeface="Times New Roman"/>
                          <a:cs typeface="Times New Roman"/>
                        </a:rPr>
                        <a:t>18-19 ans</a:t>
                      </a:r>
                      <a:endParaRPr lang="fr-FR"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2</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dirty="0">
                          <a:solidFill>
                            <a:srgbClr val="000000"/>
                          </a:solidFill>
                          <a:effectLst/>
                          <a:latin typeface="Calibri"/>
                          <a:ea typeface="Times New Roman"/>
                          <a:cs typeface="Times New Roman"/>
                        </a:rPr>
                        <a:t>20-24 ans</a:t>
                      </a:r>
                      <a:endParaRPr lang="fr-FR"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17</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dirty="0">
                          <a:solidFill>
                            <a:srgbClr val="000000"/>
                          </a:solidFill>
                          <a:effectLst/>
                          <a:latin typeface="Calibri"/>
                          <a:ea typeface="Times New Roman"/>
                          <a:cs typeface="Times New Roman"/>
                        </a:rPr>
                        <a:t>25-29 ans</a:t>
                      </a:r>
                      <a:endParaRPr lang="fr-FR"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16</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dirty="0">
                          <a:solidFill>
                            <a:srgbClr val="000000"/>
                          </a:solidFill>
                          <a:effectLst/>
                          <a:latin typeface="Calibri"/>
                          <a:ea typeface="Times New Roman"/>
                          <a:cs typeface="Times New Roman"/>
                        </a:rPr>
                        <a:t>30-34 ans</a:t>
                      </a:r>
                      <a:endParaRPr lang="fr-FR"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13</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35-39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4</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40-44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10</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45-49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0</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50-54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0</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55-59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a:solidFill>
                            <a:srgbClr val="000000"/>
                          </a:solidFill>
                          <a:effectLst/>
                          <a:latin typeface="Calibri"/>
                          <a:ea typeface="Times New Roman"/>
                          <a:cs typeface="Times New Roman"/>
                        </a:rPr>
                        <a:t>≥ 60 ans</a:t>
                      </a:r>
                      <a:endParaRPr lang="fr-FR" sz="160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0</a:t>
                      </a:r>
                      <a:endParaRPr lang="fr-FR" sz="1600" dirty="0">
                        <a:effectLst/>
                        <a:latin typeface="Calibri"/>
                        <a:ea typeface="Calibri"/>
                        <a:cs typeface="Times New Roman"/>
                      </a:endParaRPr>
                    </a:p>
                  </a:txBody>
                  <a:tcPr marL="68580" marR="68580" marT="0" marB="0"/>
                </a:tc>
              </a:tr>
              <a:tr h="350647">
                <a:tc>
                  <a:txBody>
                    <a:bodyPr/>
                    <a:lstStyle/>
                    <a:p>
                      <a:pPr>
                        <a:lnSpc>
                          <a:spcPct val="115000"/>
                        </a:lnSpc>
                        <a:spcAft>
                          <a:spcPts val="0"/>
                        </a:spcAft>
                      </a:pPr>
                      <a:r>
                        <a:rPr lang="fr-FR" sz="1600" dirty="0" smtClean="0">
                          <a:effectLst/>
                          <a:latin typeface="Calibri"/>
                          <a:ea typeface="Calibri"/>
                          <a:cs typeface="Times New Roman"/>
                        </a:rPr>
                        <a:t>Total</a:t>
                      </a:r>
                      <a:endParaRPr lang="fr-FR"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r-FR" sz="1600" dirty="0" smtClean="0">
                          <a:effectLst/>
                          <a:latin typeface="Calibri"/>
                          <a:ea typeface="Calibri"/>
                          <a:cs typeface="Times New Roman"/>
                        </a:rPr>
                        <a:t>63</a:t>
                      </a:r>
                      <a:endParaRPr lang="fr-FR"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48762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2. De qui parlons-nous ?</a:t>
            </a:r>
            <a:endParaRPr lang="fr-FR" sz="3600"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445273806"/>
              </p:ext>
            </p:extLst>
          </p:nvPr>
        </p:nvGraphicFramePr>
        <p:xfrm>
          <a:off x="2035165" y="1417638"/>
          <a:ext cx="4754148" cy="4101322"/>
        </p:xfrm>
        <a:graphic>
          <a:graphicData uri="http://schemas.openxmlformats.org/drawingml/2006/table">
            <a:tbl>
              <a:tblPr firstRow="1" bandRow="1">
                <a:tableStyleId>{5C22544A-7EE6-4342-B048-85BDC9FD1C3A}</a:tableStyleId>
              </a:tblPr>
              <a:tblGrid>
                <a:gridCol w="2377074"/>
                <a:gridCol w="2377074"/>
              </a:tblGrid>
              <a:tr h="381442">
                <a:tc>
                  <a:txBody>
                    <a:bodyPr/>
                    <a:lstStyle/>
                    <a:p>
                      <a:r>
                        <a:rPr lang="fr-FR" dirty="0" smtClean="0"/>
                        <a:t>Nationalité</a:t>
                      </a:r>
                      <a:endParaRPr lang="fr-FR" dirty="0"/>
                    </a:p>
                  </a:txBody>
                  <a:tcPr/>
                </a:tc>
                <a:tc>
                  <a:txBody>
                    <a:bodyPr/>
                    <a:lstStyle/>
                    <a:p>
                      <a:r>
                        <a:rPr lang="fr-FR" dirty="0" smtClean="0"/>
                        <a:t>#</a:t>
                      </a:r>
                      <a:endParaRPr lang="fr-FR" dirty="0"/>
                    </a:p>
                  </a:txBody>
                  <a:tcPr/>
                </a:tc>
              </a:tr>
              <a:tr h="371988">
                <a:tc>
                  <a:txBody>
                    <a:bodyPr/>
                    <a:lstStyle/>
                    <a:p>
                      <a:pPr>
                        <a:lnSpc>
                          <a:spcPct val="115000"/>
                        </a:lnSpc>
                        <a:spcAft>
                          <a:spcPts val="0"/>
                        </a:spcAft>
                      </a:pPr>
                      <a:r>
                        <a:rPr lang="fr-FR" sz="1600" dirty="0">
                          <a:solidFill>
                            <a:srgbClr val="000000"/>
                          </a:solidFill>
                          <a:effectLst/>
                          <a:latin typeface="Calibri"/>
                          <a:ea typeface="Times New Roman"/>
                          <a:cs typeface="Times New Roman"/>
                        </a:rPr>
                        <a:t>Belgique</a:t>
                      </a:r>
                      <a:endParaRPr lang="fr-FR"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a:solidFill>
                            <a:srgbClr val="000000"/>
                          </a:solidFill>
                          <a:effectLst/>
                          <a:latin typeface="Calibri"/>
                          <a:ea typeface="Times New Roman"/>
                          <a:cs typeface="Times New Roman"/>
                        </a:rPr>
                        <a:t>33</a:t>
                      </a:r>
                      <a:endParaRPr lang="fr-FR" sz="160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dirty="0">
                          <a:solidFill>
                            <a:srgbClr val="000000"/>
                          </a:solidFill>
                          <a:effectLst/>
                          <a:latin typeface="Calibri"/>
                          <a:ea typeface="Times New Roman"/>
                          <a:cs typeface="Times New Roman"/>
                        </a:rPr>
                        <a:t>France</a:t>
                      </a:r>
                      <a:endParaRPr lang="fr-FR"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3</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dirty="0">
                          <a:solidFill>
                            <a:srgbClr val="000000"/>
                          </a:solidFill>
                          <a:effectLst/>
                          <a:latin typeface="Calibri"/>
                          <a:ea typeface="Times New Roman"/>
                          <a:cs typeface="Times New Roman"/>
                        </a:rPr>
                        <a:t>Pays-Bas</a:t>
                      </a:r>
                      <a:endParaRPr lang="fr-FR"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Russie</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2</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Algérie</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3</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Maroc</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14</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Tunisie</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1</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Turquie</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2</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Syrie</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2</a:t>
                      </a:r>
                      <a:endParaRPr lang="fr-FR" sz="1600" dirty="0">
                        <a:effectLst/>
                        <a:latin typeface="Calibri"/>
                        <a:ea typeface="Calibri"/>
                        <a:cs typeface="Times New Roman"/>
                      </a:endParaRPr>
                    </a:p>
                  </a:txBody>
                  <a:tcPr marL="44450" marR="44450" marT="0" marB="0" anchor="b"/>
                </a:tc>
              </a:tr>
              <a:tr h="371988">
                <a:tc>
                  <a:txBody>
                    <a:bodyPr/>
                    <a:lstStyle/>
                    <a:p>
                      <a:pPr>
                        <a:lnSpc>
                          <a:spcPct val="115000"/>
                        </a:lnSpc>
                        <a:spcAft>
                          <a:spcPts val="0"/>
                        </a:spcAft>
                      </a:pPr>
                      <a:r>
                        <a:rPr lang="fr-FR" sz="1600">
                          <a:solidFill>
                            <a:srgbClr val="000000"/>
                          </a:solidFill>
                          <a:effectLst/>
                          <a:latin typeface="Calibri"/>
                          <a:ea typeface="Times New Roman"/>
                          <a:cs typeface="Times New Roman"/>
                        </a:rPr>
                        <a:t>Inconnu</a:t>
                      </a:r>
                      <a:endParaRPr lang="fr-FR"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fr-FR" sz="1600" dirty="0">
                          <a:solidFill>
                            <a:srgbClr val="000000"/>
                          </a:solidFill>
                          <a:effectLst/>
                          <a:latin typeface="Calibri"/>
                          <a:ea typeface="Times New Roman"/>
                          <a:cs typeface="Times New Roman"/>
                        </a:rPr>
                        <a:t>2</a:t>
                      </a:r>
                      <a:endParaRPr lang="fr-FR" sz="16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5874917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2. De qui parlons-nous ?</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050062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034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2. De qui parlons-nous ?</a:t>
            </a:r>
            <a:endParaRPr lang="fr-FR" sz="3600"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a. Extrême-droite</a:t>
            </a:r>
          </a:p>
          <a:p>
            <a:pPr marL="0" indent="0">
              <a:buNone/>
            </a:pPr>
            <a:r>
              <a:rPr lang="fr-FR" dirty="0" smtClean="0"/>
              <a:t>b. PKK</a:t>
            </a:r>
          </a:p>
          <a:p>
            <a:pPr marL="0" indent="0">
              <a:buNone/>
            </a:pPr>
            <a:r>
              <a:rPr lang="fr-FR" dirty="0" smtClean="0"/>
              <a:t>c. « Islam politique »/ « Islam radical »</a:t>
            </a:r>
          </a:p>
          <a:p>
            <a:pPr lvl="1"/>
            <a:r>
              <a:rPr lang="fr-FR" dirty="0" smtClean="0"/>
              <a:t>‘lutte armée’ en Europe :</a:t>
            </a:r>
          </a:p>
          <a:p>
            <a:pPr lvl="2"/>
            <a:r>
              <a:rPr lang="fr-FR" dirty="0" smtClean="0"/>
              <a:t>4 cibles</a:t>
            </a:r>
          </a:p>
          <a:p>
            <a:pPr lvl="1"/>
            <a:r>
              <a:rPr lang="nl-BE" dirty="0" smtClean="0"/>
              <a:t>‘lutte armée’ dans les ‘terres de djihâd’</a:t>
            </a:r>
          </a:p>
          <a:p>
            <a:pPr lvl="2"/>
            <a:r>
              <a:rPr lang="fr-FR" dirty="0"/>
              <a:t>r</a:t>
            </a:r>
            <a:r>
              <a:rPr lang="nl-BE" dirty="0" smtClean="0"/>
              <a:t>ecrutement de combattants</a:t>
            </a:r>
          </a:p>
          <a:p>
            <a:pPr lvl="2"/>
            <a:r>
              <a:rPr lang="fr-FR" dirty="0"/>
              <a:t>e</a:t>
            </a:r>
            <a:r>
              <a:rPr lang="nl-BE" dirty="0" smtClean="0"/>
              <a:t>ntraînement de combattants</a:t>
            </a:r>
          </a:p>
          <a:p>
            <a:pPr lvl="2"/>
            <a:r>
              <a:rPr lang="nl-BE" dirty="0"/>
              <a:t>f</a:t>
            </a:r>
            <a:r>
              <a:rPr lang="nl-BE" dirty="0" smtClean="0"/>
              <a:t>inancement et soutien logistique</a:t>
            </a:r>
          </a:p>
          <a:p>
            <a:pPr lvl="2"/>
            <a:r>
              <a:rPr lang="nl-BE" dirty="0"/>
              <a:t>c</a:t>
            </a:r>
            <a:r>
              <a:rPr lang="nl-BE" dirty="0" smtClean="0"/>
              <a:t>ombattant</a:t>
            </a:r>
          </a:p>
          <a:p>
            <a:pPr lvl="2"/>
            <a:r>
              <a:rPr lang="nl-BE" dirty="0" smtClean="0"/>
              <a:t>“arrêté en route”/”arrivé”/”revenu”…</a:t>
            </a:r>
          </a:p>
          <a:p>
            <a:pPr lvl="2"/>
            <a:r>
              <a:rPr lang="nl-BE" dirty="0" smtClean="0"/>
              <a:t>“signes” : possession de photos de camps d’entraînement…</a:t>
            </a:r>
          </a:p>
          <a:p>
            <a:pPr lvl="2"/>
            <a:endParaRPr lang="fr-FR" dirty="0" smtClean="0"/>
          </a:p>
          <a:p>
            <a:pPr lvl="1"/>
            <a:endParaRPr lang="fr-FR" dirty="0" smtClean="0"/>
          </a:p>
          <a:p>
            <a:pPr lvl="2"/>
            <a:endParaRPr lang="fr-FR" dirty="0" smtClean="0"/>
          </a:p>
          <a:p>
            <a:pPr lvl="2"/>
            <a:endParaRPr lang="fr-FR" dirty="0" smtClean="0"/>
          </a:p>
          <a:p>
            <a:pPr lvl="2"/>
            <a:endParaRPr lang="fr-FR" dirty="0"/>
          </a:p>
        </p:txBody>
      </p:sp>
    </p:spTree>
    <p:extLst>
      <p:ext uri="{BB962C8B-B14F-4D97-AF65-F5344CB8AC3E}">
        <p14:creationId xmlns:p14="http://schemas.microsoft.com/office/powerpoint/2010/main" val="2977836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2. De qui parlons-nous ?</a:t>
            </a:r>
            <a:endParaRPr lang="fr-FR" sz="3600" dirty="0"/>
          </a:p>
        </p:txBody>
      </p:sp>
      <p:sp>
        <p:nvSpPr>
          <p:cNvPr id="3" name="Espace réservé du contenu 2"/>
          <p:cNvSpPr>
            <a:spLocks noGrp="1"/>
          </p:cNvSpPr>
          <p:nvPr>
            <p:ph idx="1"/>
          </p:nvPr>
        </p:nvSpPr>
        <p:spPr/>
        <p:txBody>
          <a:bodyPr>
            <a:normAutofit fontScale="70000" lnSpcReduction="20000"/>
          </a:bodyPr>
          <a:lstStyle/>
          <a:p>
            <a:pPr marL="0" indent="0">
              <a:buNone/>
            </a:pPr>
            <a:r>
              <a:rPr lang="nl-NL" dirty="0" err="1" smtClean="0"/>
              <a:t>Août</a:t>
            </a:r>
            <a:r>
              <a:rPr lang="nl-NL" dirty="0" smtClean="0"/>
              <a:t> 2014 :</a:t>
            </a:r>
          </a:p>
          <a:p>
            <a:r>
              <a:rPr lang="nl-NL" dirty="0" smtClean="0"/>
              <a:t>385 </a:t>
            </a:r>
            <a:r>
              <a:rPr lang="nl-NL" dirty="0" err="1" smtClean="0"/>
              <a:t>combattants</a:t>
            </a:r>
            <a:r>
              <a:rPr lang="nl-NL" dirty="0" smtClean="0"/>
              <a:t> </a:t>
            </a:r>
            <a:r>
              <a:rPr lang="nl-NL" dirty="0" err="1" smtClean="0"/>
              <a:t>belges</a:t>
            </a:r>
            <a:r>
              <a:rPr lang="nl-NL" dirty="0" smtClean="0"/>
              <a:t> en </a:t>
            </a:r>
            <a:r>
              <a:rPr lang="nl-NL" dirty="0" err="1" smtClean="0"/>
              <a:t>Syrie</a:t>
            </a:r>
            <a:endParaRPr lang="nl-NL" dirty="0" smtClean="0"/>
          </a:p>
          <a:p>
            <a:r>
              <a:rPr lang="nl-NL" dirty="0" smtClean="0"/>
              <a:t>365 </a:t>
            </a:r>
            <a:r>
              <a:rPr lang="nl-NL" dirty="0" err="1" smtClean="0"/>
              <a:t>hommes</a:t>
            </a:r>
            <a:r>
              <a:rPr lang="nl-NL" dirty="0" smtClean="0"/>
              <a:t>, 20 </a:t>
            </a:r>
            <a:r>
              <a:rPr lang="nl-NL" dirty="0" err="1" smtClean="0"/>
              <a:t>femmes</a:t>
            </a:r>
            <a:endParaRPr lang="nl-NL" dirty="0" smtClean="0"/>
          </a:p>
          <a:p>
            <a:r>
              <a:rPr lang="fr-FR" dirty="0" smtClean="0"/>
              <a:t>D</a:t>
            </a:r>
            <a:r>
              <a:rPr lang="nl-NL" dirty="0" smtClean="0"/>
              <a:t>e 13 </a:t>
            </a:r>
            <a:r>
              <a:rPr lang="nl-NL" dirty="0" err="1" smtClean="0"/>
              <a:t>ans</a:t>
            </a:r>
            <a:r>
              <a:rPr lang="nl-NL" dirty="0" smtClean="0"/>
              <a:t> (</a:t>
            </a:r>
            <a:r>
              <a:rPr lang="nl-NL" dirty="0" err="1" smtClean="0"/>
              <a:t>Younes</a:t>
            </a:r>
            <a:r>
              <a:rPr lang="nl-NL" dirty="0" smtClean="0"/>
              <a:t> A.) à 65 </a:t>
            </a:r>
            <a:r>
              <a:rPr lang="nl-NL" dirty="0" err="1" smtClean="0"/>
              <a:t>ans</a:t>
            </a:r>
            <a:r>
              <a:rPr lang="nl-NL" dirty="0" smtClean="0"/>
              <a:t> (</a:t>
            </a:r>
            <a:r>
              <a:rPr lang="nl-NL" dirty="0" err="1" smtClean="0"/>
              <a:t>Shaykh</a:t>
            </a:r>
            <a:r>
              <a:rPr lang="nl-NL" dirty="0" smtClean="0"/>
              <a:t> </a:t>
            </a:r>
            <a:r>
              <a:rPr lang="nl-NL" dirty="0" err="1" smtClean="0"/>
              <a:t>Bassam</a:t>
            </a:r>
            <a:r>
              <a:rPr lang="nl-NL" dirty="0" smtClean="0"/>
              <a:t> Al-</a:t>
            </a:r>
            <a:r>
              <a:rPr lang="nl-NL" dirty="0" err="1" smtClean="0"/>
              <a:t>Ayashi</a:t>
            </a:r>
            <a:r>
              <a:rPr lang="nl-NL" dirty="0" smtClean="0"/>
              <a:t>) ; </a:t>
            </a:r>
            <a:r>
              <a:rPr lang="nl-NL" dirty="0" err="1" smtClean="0"/>
              <a:t>âge</a:t>
            </a:r>
            <a:r>
              <a:rPr lang="nl-NL" dirty="0" smtClean="0"/>
              <a:t> </a:t>
            </a:r>
            <a:r>
              <a:rPr lang="nl-NL" dirty="0" err="1" smtClean="0"/>
              <a:t>moyen</a:t>
            </a:r>
            <a:r>
              <a:rPr lang="nl-NL" dirty="0" smtClean="0"/>
              <a:t> : 24,5 </a:t>
            </a:r>
            <a:r>
              <a:rPr lang="nl-NL" dirty="0" err="1" smtClean="0"/>
              <a:t>ans</a:t>
            </a:r>
            <a:endParaRPr lang="nl-NL" dirty="0" smtClean="0"/>
          </a:p>
          <a:p>
            <a:r>
              <a:rPr lang="nl-NL" dirty="0" smtClean="0"/>
              <a:t>54 (BXL),46 (</a:t>
            </a:r>
            <a:r>
              <a:rPr lang="nl-NL" dirty="0" err="1" smtClean="0"/>
              <a:t>Anvers</a:t>
            </a:r>
            <a:r>
              <a:rPr lang="nl-NL" dirty="0" smtClean="0"/>
              <a:t>), 25 (</a:t>
            </a:r>
            <a:r>
              <a:rPr lang="nl-NL" dirty="0" err="1" smtClean="0"/>
              <a:t>Vilvorde</a:t>
            </a:r>
            <a:r>
              <a:rPr lang="nl-NL" dirty="0" smtClean="0"/>
              <a:t>), 14 (Mechelen)</a:t>
            </a:r>
          </a:p>
          <a:p>
            <a:r>
              <a:rPr lang="nl-NL" dirty="0" smtClean="0"/>
              <a:t>La </a:t>
            </a:r>
            <a:r>
              <a:rPr lang="nl-NL" dirty="0" err="1" smtClean="0"/>
              <a:t>plupart</a:t>
            </a:r>
            <a:r>
              <a:rPr lang="nl-NL" dirty="0" smtClean="0"/>
              <a:t> </a:t>
            </a:r>
            <a:r>
              <a:rPr lang="nl-NL" dirty="0" err="1" smtClean="0"/>
              <a:t>originaires</a:t>
            </a:r>
            <a:r>
              <a:rPr lang="nl-NL" dirty="0" smtClean="0"/>
              <a:t> de </a:t>
            </a:r>
            <a:r>
              <a:rPr lang="nl-NL" dirty="0" err="1" smtClean="0"/>
              <a:t>Flandres</a:t>
            </a:r>
            <a:r>
              <a:rPr lang="nl-NL" dirty="0" smtClean="0"/>
              <a:t> et de Bruxelles (en particulier </a:t>
            </a:r>
            <a:r>
              <a:rPr lang="nl-NL" dirty="0" err="1" smtClean="0"/>
              <a:t>l’axe</a:t>
            </a:r>
            <a:r>
              <a:rPr lang="nl-NL" dirty="0" smtClean="0"/>
              <a:t> </a:t>
            </a:r>
            <a:r>
              <a:rPr lang="nl-NL" dirty="0" err="1" smtClean="0"/>
              <a:t>Anvers</a:t>
            </a:r>
            <a:r>
              <a:rPr lang="nl-NL" dirty="0" smtClean="0"/>
              <a:t>/</a:t>
            </a:r>
            <a:r>
              <a:rPr lang="nl-NL" dirty="0" err="1" smtClean="0"/>
              <a:t>Malines</a:t>
            </a:r>
            <a:r>
              <a:rPr lang="nl-NL" dirty="0" smtClean="0"/>
              <a:t>/</a:t>
            </a:r>
            <a:r>
              <a:rPr lang="nl-NL" dirty="0" err="1" smtClean="0"/>
              <a:t>Vilvorde</a:t>
            </a:r>
            <a:r>
              <a:rPr lang="nl-NL" dirty="0" smtClean="0"/>
              <a:t>/Bruxelles). </a:t>
            </a:r>
            <a:br>
              <a:rPr lang="nl-NL" dirty="0" smtClean="0"/>
            </a:br>
            <a:r>
              <a:rPr lang="nl-NL" dirty="0" err="1" smtClean="0"/>
              <a:t>Peu</a:t>
            </a:r>
            <a:r>
              <a:rPr lang="nl-NL" dirty="0" smtClean="0"/>
              <a:t> de </a:t>
            </a:r>
            <a:r>
              <a:rPr lang="nl-NL" dirty="0" err="1" smtClean="0"/>
              <a:t>Wallons</a:t>
            </a:r>
            <a:r>
              <a:rPr lang="nl-NL" dirty="0" smtClean="0"/>
              <a:t> (3)</a:t>
            </a:r>
          </a:p>
          <a:p>
            <a:r>
              <a:rPr lang="nl-NL" dirty="0" smtClean="0"/>
              <a:t>59 </a:t>
            </a:r>
            <a:r>
              <a:rPr lang="nl-NL" dirty="0" err="1" smtClean="0"/>
              <a:t>membres</a:t>
            </a:r>
            <a:r>
              <a:rPr lang="nl-NL" dirty="0" smtClean="0"/>
              <a:t> </a:t>
            </a:r>
            <a:r>
              <a:rPr lang="nl-NL" dirty="0" err="1" smtClean="0"/>
              <a:t>supposés</a:t>
            </a:r>
            <a:r>
              <a:rPr lang="nl-NL" dirty="0" smtClean="0"/>
              <a:t> de </a:t>
            </a:r>
            <a:r>
              <a:rPr lang="nl-NL" dirty="0" err="1" smtClean="0"/>
              <a:t>Sharia</a:t>
            </a:r>
            <a:r>
              <a:rPr lang="nl-NL" dirty="0" smtClean="0"/>
              <a:t> 4 Belgium</a:t>
            </a:r>
          </a:p>
          <a:p>
            <a:r>
              <a:rPr lang="nl-NL" dirty="0" smtClean="0"/>
              <a:t>33 </a:t>
            </a:r>
            <a:r>
              <a:rPr lang="nl-NL" dirty="0" err="1" smtClean="0"/>
              <a:t>morts</a:t>
            </a:r>
            <a:r>
              <a:rPr lang="nl-NL" dirty="0" smtClean="0"/>
              <a:t> (41 en </a:t>
            </a:r>
            <a:r>
              <a:rPr lang="nl-NL" dirty="0" err="1" smtClean="0"/>
              <a:t>septembre</a:t>
            </a:r>
            <a:r>
              <a:rPr lang="nl-NL" dirty="0" smtClean="0"/>
              <a:t>)</a:t>
            </a:r>
          </a:p>
          <a:p>
            <a:pPr marL="0" indent="0">
              <a:buNone/>
            </a:pPr>
            <a:endParaRPr lang="nl-NL" dirty="0"/>
          </a:p>
          <a:p>
            <a:pPr marL="0" indent="0">
              <a:buNone/>
            </a:pPr>
            <a:r>
              <a:rPr lang="nl-NL" dirty="0" smtClean="0"/>
              <a:t>http://</a:t>
            </a:r>
            <a:r>
              <a:rPr lang="nl-NL" dirty="0" err="1" smtClean="0"/>
              <a:t>pietervanostaeyen.wordpress.com</a:t>
            </a:r>
            <a:r>
              <a:rPr lang="nl-NL" dirty="0" smtClean="0"/>
              <a:t>/2014/08/24/belgian-fighters-in-syria-and-iraq-august-2014/</a:t>
            </a:r>
            <a:endParaRPr lang="fr-FR" dirty="0"/>
          </a:p>
        </p:txBody>
      </p:sp>
    </p:spTree>
    <p:extLst>
      <p:ext uri="{BB962C8B-B14F-4D97-AF65-F5344CB8AC3E}">
        <p14:creationId xmlns:p14="http://schemas.microsoft.com/office/powerpoint/2010/main" val="40696605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injonctions non dites…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 dans vos injonctions, il y a quelque chose que vous ne formulez pas, mais que, moi, j’entends bien, une certaine injonction silencieuse à laquelle mon corps répondra. </a:t>
            </a:r>
          </a:p>
          <a:p>
            <a:pPr marL="0" indent="0">
              <a:buNone/>
            </a:pPr>
            <a:r>
              <a:rPr lang="fr-FR" i="1" dirty="0" smtClean="0"/>
              <a:t>Le manuscrit ajoute</a:t>
            </a:r>
            <a:r>
              <a:rPr lang="fr-FR" dirty="0" smtClean="0"/>
              <a:t> :</a:t>
            </a:r>
          </a:p>
          <a:p>
            <a:r>
              <a:rPr lang="fr-FR" dirty="0" smtClean="0"/>
              <a:t>« J’écouterai ce que tu ne dis pas, et j’y obéirai, te fournissant des symptômes dont tu sera bien obligé de reconnaître la vérité, puisqu’ils répondront, sans que tu le saches, à tes injonctions non dites ».</a:t>
            </a:r>
            <a:endParaRPr lang="fr-FR" dirty="0"/>
          </a:p>
        </p:txBody>
      </p:sp>
    </p:spTree>
    <p:extLst>
      <p:ext uri="{BB962C8B-B14F-4D97-AF65-F5344CB8AC3E}">
        <p14:creationId xmlns:p14="http://schemas.microsoft.com/office/powerpoint/2010/main" val="214905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4. Cadrage étroit. Une économie politique… </a:t>
            </a:r>
            <a:endParaRPr lang="fr-FR" sz="3600"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8288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4. Cadrage étroit </a:t>
            </a:r>
            <a:br>
              <a:rPr lang="fr-FR" sz="3600" dirty="0" smtClean="0"/>
            </a:br>
            <a:endParaRPr lang="fr-FR" sz="3600" dirty="0"/>
          </a:p>
        </p:txBody>
      </p:sp>
      <p:pic>
        <p:nvPicPr>
          <p:cNvPr id="4" name="Espace réservé du contenu 3" descr="Sans titre 2.001.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
        <p:nvSpPr>
          <p:cNvPr id="3" name="Rectangle 2"/>
          <p:cNvSpPr/>
          <p:nvPr/>
        </p:nvSpPr>
        <p:spPr>
          <a:xfrm>
            <a:off x="4100901" y="3244334"/>
            <a:ext cx="942198" cy="369332"/>
          </a:xfrm>
          <a:prstGeom prst="rect">
            <a:avLst/>
          </a:prstGeom>
        </p:spPr>
        <p:txBody>
          <a:bodyPr wrap="none">
            <a:spAutoFit/>
          </a:bodyPr>
          <a:lstStyle/>
          <a:p>
            <a:r>
              <a:rPr lang="en-US" dirty="0" err="1"/>
              <a:t>Stade</a:t>
            </a:r>
            <a:r>
              <a:rPr lang="en-US" dirty="0"/>
              <a:t> 2.</a:t>
            </a:r>
            <a:endParaRPr lang="fr-FR" dirty="0"/>
          </a:p>
        </p:txBody>
      </p:sp>
    </p:spTree>
    <p:extLst>
      <p:ext uri="{BB962C8B-B14F-4D97-AF65-F5344CB8AC3E}">
        <p14:creationId xmlns:p14="http://schemas.microsoft.com/office/powerpoint/2010/main" val="2992124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287524" y="4689140"/>
            <a:ext cx="1965960" cy="1636395"/>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4103948" y="4617132"/>
            <a:ext cx="2233930" cy="1674495"/>
          </a:xfrm>
          <a:prstGeom prst="rect">
            <a:avLst/>
          </a:prstGeom>
          <a:noFill/>
          <a:ln>
            <a:noFill/>
          </a:ln>
        </p:spPr>
      </p:pic>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6642101" y="4293096"/>
            <a:ext cx="2484275" cy="2196243"/>
          </a:xfrm>
          <a:prstGeom prst="rect">
            <a:avLst/>
          </a:prstGeom>
          <a:noFill/>
          <a:ln>
            <a:noFill/>
          </a:ln>
        </p:spPr>
      </p:pic>
      <p:graphicFrame>
        <p:nvGraphicFramePr>
          <p:cNvPr id="7" name="Graphique 6"/>
          <p:cNvGraphicFramePr/>
          <p:nvPr>
            <p:extLst>
              <p:ext uri="{D42A27DB-BD31-4B8C-83A1-F6EECF244321}">
                <p14:modId xmlns:p14="http://schemas.microsoft.com/office/powerpoint/2010/main" val="1287301108"/>
              </p:ext>
            </p:extLst>
          </p:nvPr>
        </p:nvGraphicFramePr>
        <p:xfrm>
          <a:off x="611560" y="980728"/>
          <a:ext cx="7632848" cy="331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83876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4. Cadrage étroit</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0547929"/>
              </p:ext>
            </p:extLst>
          </p:nvPr>
        </p:nvGraphicFramePr>
        <p:xfrm>
          <a:off x="457200" y="1686579"/>
          <a:ext cx="3307976" cy="3184245"/>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303060" y="1807882"/>
            <a:ext cx="3780116" cy="3062942"/>
          </a:xfrm>
          <a:prstGeom prst="rect">
            <a:avLst/>
          </a:prstGeom>
          <a:noFill/>
          <a:ln>
            <a:noFill/>
          </a:ln>
        </p:spPr>
      </p:pic>
    </p:spTree>
    <p:extLst>
      <p:ext uri="{BB962C8B-B14F-4D97-AF65-F5344CB8AC3E}">
        <p14:creationId xmlns:p14="http://schemas.microsoft.com/office/powerpoint/2010/main" val="8480815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4. Cadrage étroit</a:t>
            </a:r>
            <a:endParaRPr lang="fr-FR" sz="3600"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4127388" y="1882588"/>
            <a:ext cx="3537436" cy="2883647"/>
          </a:xfrm>
          <a:prstGeom prst="rect">
            <a:avLst/>
          </a:prstGeom>
          <a:noFill/>
          <a:ln>
            <a:noFill/>
          </a:ln>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3406093598"/>
              </p:ext>
            </p:extLst>
          </p:nvPr>
        </p:nvGraphicFramePr>
        <p:xfrm>
          <a:off x="457201" y="1987177"/>
          <a:ext cx="3397624" cy="2913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1314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4. Cadrage étroit</a:t>
            </a:r>
            <a:endParaRPr lang="fr-FR" sz="36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615091990"/>
              </p:ext>
            </p:extLst>
          </p:nvPr>
        </p:nvGraphicFramePr>
        <p:xfrm>
          <a:off x="457200" y="1867646"/>
          <a:ext cx="3302000" cy="2808942"/>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4183530" y="1867646"/>
            <a:ext cx="3287058" cy="2808942"/>
          </a:xfrm>
          <a:prstGeom prst="rect">
            <a:avLst/>
          </a:prstGeom>
          <a:noFill/>
          <a:ln>
            <a:noFill/>
          </a:ln>
        </p:spPr>
      </p:pic>
    </p:spTree>
    <p:extLst>
      <p:ext uri="{BB962C8B-B14F-4D97-AF65-F5344CB8AC3E}">
        <p14:creationId xmlns:p14="http://schemas.microsoft.com/office/powerpoint/2010/main" val="3791760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4644"/>
            <a:ext cx="8244916" cy="864096"/>
          </a:xfrm>
        </p:spPr>
        <p:txBody>
          <a:bodyPr/>
          <a:lstStyle/>
          <a:p>
            <a:r>
              <a:rPr lang="fr-FR" dirty="0" smtClean="0"/>
              <a:t>4. Assujettissement</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373223772"/>
              </p:ext>
            </p:extLst>
          </p:nvPr>
        </p:nvGraphicFramePr>
        <p:xfrm>
          <a:off x="431540" y="13047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08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5260" cy="778098"/>
          </a:xfrm>
        </p:spPr>
        <p:txBody>
          <a:bodyPr>
            <a:normAutofit fontScale="90000"/>
          </a:bodyPr>
          <a:lstStyle/>
          <a:p>
            <a:r>
              <a:rPr lang="fr-FR" sz="3600" dirty="0" smtClean="0"/>
              <a:t>   </a:t>
            </a:r>
            <a:r>
              <a:rPr lang="fr-FR" sz="3600" dirty="0"/>
              <a:t>4. </a:t>
            </a:r>
            <a:r>
              <a:rPr lang="fr-FR" sz="3600" dirty="0" smtClean="0"/>
              <a:t>Assujettissement </a:t>
            </a:r>
            <a:br>
              <a:rPr lang="fr-FR" sz="3600" dirty="0" smtClean="0"/>
            </a:br>
            <a:r>
              <a:rPr lang="fr-FR" sz="3600" dirty="0" smtClean="0"/>
              <a:t>Interpellations</a:t>
            </a:r>
            <a:endParaRPr lang="fr-FR" sz="3600" dirty="0"/>
          </a:p>
        </p:txBody>
      </p:sp>
      <p:sp>
        <p:nvSpPr>
          <p:cNvPr id="3" name="Espace réservé du contenu 2"/>
          <p:cNvSpPr>
            <a:spLocks noGrp="1"/>
          </p:cNvSpPr>
          <p:nvPr>
            <p:ph idx="1"/>
          </p:nvPr>
        </p:nvSpPr>
        <p:spPr>
          <a:xfrm>
            <a:off x="467544" y="1304764"/>
            <a:ext cx="8219256" cy="4821399"/>
          </a:xfrm>
        </p:spPr>
        <p:txBody>
          <a:bodyPr>
            <a:normAutofit fontScale="92500" lnSpcReduction="20000"/>
          </a:bodyPr>
          <a:lstStyle/>
          <a:p>
            <a:pPr marL="0" indent="0">
              <a:buNone/>
            </a:pPr>
            <a:r>
              <a:rPr lang="fr-FR" sz="2000" dirty="0" smtClean="0">
                <a:solidFill>
                  <a:srgbClr val="FF0000"/>
                </a:solidFill>
              </a:rPr>
              <a:t>S.P. Huntington</a:t>
            </a:r>
          </a:p>
          <a:p>
            <a:pPr marL="0" indent="0">
              <a:buNone/>
            </a:pPr>
            <a:endParaRPr lang="fr-FR" sz="2000" dirty="0">
              <a:solidFill>
                <a:srgbClr val="FF0000"/>
              </a:solidFill>
            </a:endParaRPr>
          </a:p>
          <a:p>
            <a:pPr marL="0" indent="0">
              <a:buNone/>
            </a:pPr>
            <a:r>
              <a:rPr lang="fr-FR" sz="2000" dirty="0" smtClean="0">
                <a:solidFill>
                  <a:srgbClr val="FF0000"/>
                </a:solidFill>
              </a:rPr>
              <a:t>1993 </a:t>
            </a:r>
            <a:r>
              <a:rPr lang="fr-FR" sz="2000" i="1" dirty="0" smtClean="0">
                <a:solidFill>
                  <a:srgbClr val="FF0000"/>
                </a:solidFill>
              </a:rPr>
              <a:t>: The Clash of </a:t>
            </a:r>
            <a:r>
              <a:rPr lang="fr-FR" sz="2000" i="1" dirty="0" err="1" smtClean="0">
                <a:solidFill>
                  <a:srgbClr val="FF0000"/>
                </a:solidFill>
              </a:rPr>
              <a:t>Civilizations</a:t>
            </a:r>
            <a:r>
              <a:rPr lang="fr-FR" sz="2000" i="1" dirty="0" smtClean="0">
                <a:solidFill>
                  <a:srgbClr val="FF0000"/>
                </a:solidFill>
              </a:rPr>
              <a:t> / Le choc des civilisations</a:t>
            </a:r>
          </a:p>
          <a:p>
            <a:pPr marL="0" indent="0">
              <a:buNone/>
            </a:pPr>
            <a:r>
              <a:rPr lang="fr-FR" sz="2000" dirty="0" smtClean="0">
                <a:solidFill>
                  <a:srgbClr val="FF0000"/>
                </a:solidFill>
              </a:rPr>
              <a:t>2004 : </a:t>
            </a:r>
            <a:r>
              <a:rPr lang="fr-FR" sz="2000" i="1" dirty="0" err="1" smtClean="0">
                <a:solidFill>
                  <a:srgbClr val="FF0000"/>
                </a:solidFill>
              </a:rPr>
              <a:t>Who</a:t>
            </a:r>
            <a:r>
              <a:rPr lang="fr-FR" sz="2000" i="1" dirty="0" smtClean="0">
                <a:solidFill>
                  <a:srgbClr val="FF0000"/>
                </a:solidFill>
              </a:rPr>
              <a:t> Are </a:t>
            </a:r>
            <a:r>
              <a:rPr lang="fr-FR" sz="2000" i="1" dirty="0" err="1" smtClean="0">
                <a:solidFill>
                  <a:srgbClr val="FF0000"/>
                </a:solidFill>
              </a:rPr>
              <a:t>We</a:t>
            </a:r>
            <a:r>
              <a:rPr lang="fr-FR" sz="2000" i="1" dirty="0" smtClean="0">
                <a:solidFill>
                  <a:srgbClr val="FF0000"/>
                </a:solidFill>
              </a:rPr>
              <a:t> ? The Challenges to </a:t>
            </a:r>
            <a:r>
              <a:rPr lang="fr-FR" sz="2000" i="1" dirty="0" err="1" smtClean="0">
                <a:solidFill>
                  <a:srgbClr val="FF0000"/>
                </a:solidFill>
              </a:rPr>
              <a:t>America’s</a:t>
            </a:r>
            <a:r>
              <a:rPr lang="fr-FR" sz="2000" i="1" dirty="0" smtClean="0">
                <a:solidFill>
                  <a:srgbClr val="FF0000"/>
                </a:solidFill>
              </a:rPr>
              <a:t> </a:t>
            </a:r>
            <a:r>
              <a:rPr lang="fr-FR" sz="2000" i="1" dirty="0" err="1" smtClean="0">
                <a:solidFill>
                  <a:srgbClr val="FF0000"/>
                </a:solidFill>
              </a:rPr>
              <a:t>Identity</a:t>
            </a:r>
            <a:endParaRPr lang="fr-FR" sz="2000" i="1" dirty="0" smtClean="0">
              <a:solidFill>
                <a:srgbClr val="FF0000"/>
              </a:solidFill>
            </a:endParaRPr>
          </a:p>
          <a:p>
            <a:pPr marL="0" indent="0">
              <a:buNone/>
            </a:pPr>
            <a:endParaRPr lang="fr-FR" sz="2000" i="1" dirty="0">
              <a:solidFill>
                <a:srgbClr val="FF0000"/>
              </a:solidFill>
            </a:endParaRPr>
          </a:p>
          <a:p>
            <a:pPr marL="400050" lvl="1" indent="0">
              <a:buNone/>
            </a:pPr>
            <a:r>
              <a:rPr lang="fr-FR" sz="2000" i="1" dirty="0" smtClean="0"/>
              <a:t>• « La quête d’un ennemi » </a:t>
            </a:r>
            <a:r>
              <a:rPr lang="fr-FR" sz="1400" i="1" dirty="0" smtClean="0"/>
              <a:t>(p. 254)</a:t>
            </a:r>
          </a:p>
          <a:p>
            <a:pPr marL="400050" lvl="1" indent="0">
              <a:buNone/>
            </a:pPr>
            <a:endParaRPr lang="fr-FR" sz="2000" i="1" dirty="0" smtClean="0"/>
          </a:p>
          <a:p>
            <a:pPr marL="400050" lvl="1" indent="0">
              <a:buNone/>
            </a:pPr>
            <a:r>
              <a:rPr lang="fr-FR" sz="2000" i="1" dirty="0" smtClean="0"/>
              <a:t>• « Au début des années 1990, au cours des réunions de l’OTAN, on entendait souvent les orateurs citer un poème de Constantin </a:t>
            </a:r>
            <a:r>
              <a:rPr lang="fr-FR" sz="2000" i="1" dirty="0" err="1" smtClean="0"/>
              <a:t>Cavafis</a:t>
            </a:r>
            <a:r>
              <a:rPr lang="fr-FR" sz="2000" i="1" dirty="0" smtClean="0"/>
              <a:t> sur l’ancienne Alexandrie : « (…) Et maintenant, qu’allons-nous devenir, sans barbares. Ces gens-là, en un sens, apportaient une solution » </a:t>
            </a:r>
            <a:r>
              <a:rPr lang="fr-FR" sz="1400" i="1" dirty="0" smtClean="0"/>
              <a:t>(p. 255</a:t>
            </a:r>
            <a:r>
              <a:rPr lang="fr-FR" sz="2000" i="1" dirty="0" smtClean="0"/>
              <a:t>).</a:t>
            </a:r>
          </a:p>
          <a:p>
            <a:pPr marL="800100" lvl="2" indent="0">
              <a:buNone/>
            </a:pPr>
            <a:r>
              <a:rPr lang="fr-FR" sz="1600" i="1" dirty="0"/>
              <a:t>• « Dictateurs de petite envergure », « Etats voyous », Chine ? </a:t>
            </a:r>
            <a:r>
              <a:rPr lang="fr-FR" sz="1000" i="1" dirty="0"/>
              <a:t>(p. 258)</a:t>
            </a:r>
          </a:p>
          <a:p>
            <a:pPr marL="800100" lvl="2" indent="0">
              <a:buNone/>
            </a:pPr>
            <a:r>
              <a:rPr lang="fr-FR" sz="1600" i="1" dirty="0"/>
              <a:t>• « Islam politique » (Irak, Iran, Soudan, Lybie, Afghanistan, autres Etats + Hamas, Hezbollah, Jihad islamique, Al-Qaida » : </a:t>
            </a:r>
          </a:p>
          <a:p>
            <a:pPr marL="800100" lvl="2" indent="0">
              <a:buNone/>
            </a:pPr>
            <a:r>
              <a:rPr lang="fr-FR" sz="1600" i="1" dirty="0"/>
              <a:t>« Qualifications de l’islam pour revêtir le titre de l’ennemi </a:t>
            </a:r>
            <a:r>
              <a:rPr lang="fr-FR" sz="1600" i="1" dirty="0" smtClean="0"/>
              <a:t>»</a:t>
            </a:r>
            <a:endParaRPr lang="fr-FR" sz="2000" i="1" dirty="0" smtClean="0"/>
          </a:p>
          <a:p>
            <a:pPr marL="400050" lvl="1" indent="0">
              <a:buNone/>
            </a:pPr>
            <a:endParaRPr lang="fr-FR" sz="2000" i="1" dirty="0" smtClean="0"/>
          </a:p>
          <a:p>
            <a:pPr marL="400050" lvl="1" indent="0">
              <a:buNone/>
            </a:pPr>
            <a:r>
              <a:rPr lang="fr-FR" sz="2000" i="1" dirty="0" smtClean="0"/>
              <a:t>• Cohésion nationale : -    Divisions ethniques, divisions de classe : + </a:t>
            </a:r>
            <a:r>
              <a:rPr lang="fr-FR" sz="1400" i="1" dirty="0" smtClean="0"/>
              <a:t>(p. 256</a:t>
            </a:r>
            <a:r>
              <a:rPr lang="fr-FR" sz="2000" i="1" dirty="0" smtClean="0"/>
              <a:t>)</a:t>
            </a:r>
            <a:endParaRPr lang="fr-FR" sz="2400" dirty="0" smtClean="0"/>
          </a:p>
        </p:txBody>
      </p:sp>
    </p:spTree>
    <p:extLst>
      <p:ext uri="{BB962C8B-B14F-4D97-AF65-F5344CB8AC3E}">
        <p14:creationId xmlns:p14="http://schemas.microsoft.com/office/powerpoint/2010/main" val="3084332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032000" y="0"/>
            <a:ext cx="5067488" cy="6858000"/>
          </a:xfrm>
          <a:prstGeom prst="rect">
            <a:avLst/>
          </a:prstGeom>
        </p:spPr>
      </p:pic>
      <p:pic>
        <p:nvPicPr>
          <p:cNvPr id="6" name="Image 5"/>
          <p:cNvPicPr>
            <a:picLocks noChangeAspect="1"/>
          </p:cNvPicPr>
          <p:nvPr/>
        </p:nvPicPr>
        <p:blipFill>
          <a:blip r:embed="rId2"/>
          <a:stretch>
            <a:fillRect/>
          </a:stretch>
        </p:blipFill>
        <p:spPr>
          <a:xfrm>
            <a:off x="1979712" y="0"/>
            <a:ext cx="5067488" cy="6858000"/>
          </a:xfrm>
          <a:prstGeom prst="rect">
            <a:avLst/>
          </a:prstGeom>
        </p:spPr>
      </p:pic>
    </p:spTree>
    <p:extLst>
      <p:ext uri="{BB962C8B-B14F-4D97-AF65-F5344CB8AC3E}">
        <p14:creationId xmlns:p14="http://schemas.microsoft.com/office/powerpoint/2010/main" val="35302800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5260" cy="778098"/>
          </a:xfrm>
        </p:spPr>
        <p:txBody>
          <a:bodyPr>
            <a:normAutofit fontScale="90000"/>
          </a:bodyPr>
          <a:lstStyle/>
          <a:p>
            <a:r>
              <a:rPr lang="fr-FR" sz="3600" dirty="0" smtClean="0"/>
              <a:t>   </a:t>
            </a:r>
            <a:r>
              <a:rPr lang="fr-FR" sz="3600" dirty="0" smtClean="0"/>
              <a:t>4. Assujettissement</a:t>
            </a:r>
            <a:br>
              <a:rPr lang="fr-FR" sz="3600" dirty="0" smtClean="0"/>
            </a:br>
            <a:r>
              <a:rPr lang="fr-FR" sz="3600" dirty="0" smtClean="0"/>
              <a:t>interpellation (contexte)</a:t>
            </a:r>
            <a:endParaRPr lang="fr-FR" sz="3600" dirty="0"/>
          </a:p>
        </p:txBody>
      </p:sp>
      <p:sp>
        <p:nvSpPr>
          <p:cNvPr id="3" name="Espace réservé du contenu 2"/>
          <p:cNvSpPr>
            <a:spLocks noGrp="1"/>
          </p:cNvSpPr>
          <p:nvPr>
            <p:ph idx="1"/>
          </p:nvPr>
        </p:nvSpPr>
        <p:spPr>
          <a:xfrm>
            <a:off x="395536" y="1052736"/>
            <a:ext cx="8219256" cy="5145435"/>
          </a:xfrm>
        </p:spPr>
        <p:txBody>
          <a:bodyPr>
            <a:normAutofit fontScale="85000" lnSpcReduction="20000"/>
          </a:bodyPr>
          <a:lstStyle/>
          <a:p>
            <a:pPr marL="0" indent="0">
              <a:buNone/>
            </a:pPr>
            <a:endParaRPr lang="fr-FR" sz="2000" i="1" dirty="0" smtClean="0"/>
          </a:p>
          <a:p>
            <a:pPr marL="0" indent="0">
              <a:buNone/>
            </a:pPr>
            <a:endParaRPr lang="fr-FR" sz="2000" i="1" dirty="0"/>
          </a:p>
          <a:p>
            <a:pPr marL="0" indent="0">
              <a:buNone/>
            </a:pPr>
            <a:r>
              <a:rPr lang="fr-FR" sz="2000" dirty="0">
                <a:solidFill>
                  <a:srgbClr val="FF0000"/>
                </a:solidFill>
              </a:rPr>
              <a:t>S.P. </a:t>
            </a:r>
            <a:r>
              <a:rPr lang="fr-FR" sz="2000" dirty="0" smtClean="0">
                <a:solidFill>
                  <a:srgbClr val="FF0000"/>
                </a:solidFill>
              </a:rPr>
              <a:t>Huntington 2004 </a:t>
            </a:r>
            <a:r>
              <a:rPr lang="fr-FR" sz="2000" dirty="0">
                <a:solidFill>
                  <a:srgbClr val="FF0000"/>
                </a:solidFill>
              </a:rPr>
              <a:t>: </a:t>
            </a:r>
            <a:r>
              <a:rPr lang="fr-FR" sz="2000" i="1" dirty="0" err="1">
                <a:solidFill>
                  <a:srgbClr val="FF0000"/>
                </a:solidFill>
              </a:rPr>
              <a:t>Who</a:t>
            </a:r>
            <a:r>
              <a:rPr lang="fr-FR" sz="2000" i="1" dirty="0">
                <a:solidFill>
                  <a:srgbClr val="FF0000"/>
                </a:solidFill>
              </a:rPr>
              <a:t> Are </a:t>
            </a:r>
            <a:r>
              <a:rPr lang="fr-FR" sz="2000" i="1" dirty="0" err="1">
                <a:solidFill>
                  <a:srgbClr val="FF0000"/>
                </a:solidFill>
              </a:rPr>
              <a:t>We</a:t>
            </a:r>
            <a:r>
              <a:rPr lang="fr-FR" sz="2000" i="1" dirty="0">
                <a:solidFill>
                  <a:srgbClr val="FF0000"/>
                </a:solidFill>
              </a:rPr>
              <a:t> ? The Challenges to </a:t>
            </a:r>
            <a:r>
              <a:rPr lang="fr-FR" sz="2000" i="1" dirty="0" err="1">
                <a:solidFill>
                  <a:srgbClr val="FF0000"/>
                </a:solidFill>
              </a:rPr>
              <a:t>America’s</a:t>
            </a:r>
            <a:r>
              <a:rPr lang="fr-FR" sz="2000" i="1" dirty="0">
                <a:solidFill>
                  <a:srgbClr val="FF0000"/>
                </a:solidFill>
              </a:rPr>
              <a:t> </a:t>
            </a:r>
            <a:r>
              <a:rPr lang="fr-FR" sz="2000" i="1" dirty="0" err="1">
                <a:solidFill>
                  <a:srgbClr val="FF0000"/>
                </a:solidFill>
              </a:rPr>
              <a:t>Identity</a:t>
            </a:r>
            <a:endParaRPr lang="fr-FR" sz="2000" i="1" dirty="0">
              <a:solidFill>
                <a:srgbClr val="FF0000"/>
              </a:solidFill>
            </a:endParaRPr>
          </a:p>
          <a:p>
            <a:pPr marL="0" indent="0">
              <a:buNone/>
            </a:pPr>
            <a:endParaRPr lang="fr-FR" sz="2000" i="1" dirty="0" smtClean="0"/>
          </a:p>
          <a:p>
            <a:pPr marL="0" indent="0">
              <a:buNone/>
            </a:pPr>
            <a:endParaRPr lang="fr-FR" sz="2000" i="1" dirty="0"/>
          </a:p>
          <a:p>
            <a:pPr marL="0" indent="0">
              <a:buNone/>
            </a:pPr>
            <a:endParaRPr lang="fr-FR" sz="2000" i="1" dirty="0" smtClean="0"/>
          </a:p>
          <a:p>
            <a:pPr marL="0" indent="0">
              <a:buNone/>
            </a:pPr>
            <a:endParaRPr lang="fr-FR" sz="2000" i="1" dirty="0"/>
          </a:p>
          <a:p>
            <a:pPr marL="0" indent="0">
              <a:buNone/>
            </a:pPr>
            <a:endParaRPr lang="fr-FR" sz="2000" i="1" dirty="0" smtClean="0"/>
          </a:p>
          <a:p>
            <a:pPr marL="0" indent="0">
              <a:buNone/>
            </a:pPr>
            <a:r>
              <a:rPr lang="fr-FR" sz="2000" i="1" dirty="0" smtClean="0"/>
              <a:t>des réunions de l’OTAN, on entendait souvent les</a:t>
            </a:r>
            <a:r>
              <a:rPr lang="fr-FR" sz="2000" i="1" dirty="0"/>
              <a:t>	</a:t>
            </a:r>
            <a:endParaRPr lang="fr-FR" sz="2000" i="1" dirty="0" smtClean="0"/>
          </a:p>
          <a:p>
            <a:pPr marL="400050" lvl="1" indent="0">
              <a:buNone/>
            </a:pPr>
            <a:r>
              <a:rPr lang="fr-FR" sz="2000" i="1" dirty="0" smtClean="0"/>
              <a:t>« Des attaques terroristes récurrentes sur les Etats-Unis n’exigeant pas de mobilisation nationale importante sont susceptibles de maintenir la saillance de l’identité nationale et l’unité nationale à des degrés relativement élevés »</a:t>
            </a:r>
          </a:p>
          <a:p>
            <a:pPr marL="400050" lvl="1" indent="0">
              <a:buNone/>
            </a:pPr>
            <a:endParaRPr lang="fr-FR" sz="2000" i="1" dirty="0" smtClean="0"/>
          </a:p>
          <a:p>
            <a:pPr marL="400050" lvl="1" indent="0">
              <a:buNone/>
            </a:pPr>
            <a:endParaRPr lang="fr-FR" sz="2000" i="1" dirty="0" smtClean="0"/>
          </a:p>
          <a:p>
            <a:pPr marL="400050" lvl="1" indent="0">
              <a:buNone/>
            </a:pPr>
            <a:r>
              <a:rPr lang="fr-FR" sz="2000" i="1" dirty="0" smtClean="0"/>
              <a:t>  </a:t>
            </a:r>
          </a:p>
          <a:p>
            <a:pPr marL="400050" lvl="1" indent="0">
              <a:buNone/>
            </a:pPr>
            <a:endParaRPr lang="fr-FR" sz="2000" i="1" dirty="0" smtClean="0"/>
          </a:p>
          <a:p>
            <a:pPr marL="0" indent="0">
              <a:buNone/>
            </a:pPr>
            <a:r>
              <a:rPr lang="fr-FR" sz="2400" i="1" dirty="0"/>
              <a:t>	</a:t>
            </a:r>
            <a:endParaRPr lang="fr-FR" sz="2400" i="1" dirty="0" smtClean="0"/>
          </a:p>
          <a:p>
            <a:pPr marL="0" indent="0">
              <a:buNone/>
            </a:pPr>
            <a:r>
              <a:rPr lang="fr-FR" sz="2400" i="1" dirty="0" smtClean="0"/>
              <a:t>	</a:t>
            </a:r>
            <a:endParaRPr lang="fr-FR" sz="2400" dirty="0" smtClean="0"/>
          </a:p>
          <a:p>
            <a:pPr marL="400050" lvl="1" indent="0">
              <a:buNone/>
            </a:pPr>
            <a:r>
              <a:rPr lang="fr-FR" dirty="0" smtClean="0"/>
              <a:t> </a:t>
            </a:r>
          </a:p>
        </p:txBody>
      </p:sp>
      <p:pic>
        <p:nvPicPr>
          <p:cNvPr id="4" name="Image 3"/>
          <p:cNvPicPr>
            <a:picLocks noChangeAspect="1"/>
          </p:cNvPicPr>
          <p:nvPr/>
        </p:nvPicPr>
        <p:blipFill>
          <a:blip r:embed="rId2"/>
          <a:stretch>
            <a:fillRect/>
          </a:stretch>
        </p:blipFill>
        <p:spPr>
          <a:xfrm>
            <a:off x="467544" y="2700873"/>
            <a:ext cx="8672073" cy="4157127"/>
          </a:xfrm>
          <a:prstGeom prst="rect">
            <a:avLst/>
          </a:prstGeom>
        </p:spPr>
      </p:pic>
    </p:spTree>
    <p:extLst>
      <p:ext uri="{BB962C8B-B14F-4D97-AF65-F5344CB8AC3E}">
        <p14:creationId xmlns:p14="http://schemas.microsoft.com/office/powerpoint/2010/main" val="372828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quoi parlons-nous ?</a:t>
            </a:r>
            <a:endParaRPr lang="fr-FR" dirty="0"/>
          </a:p>
        </p:txBody>
      </p:sp>
      <p:sp>
        <p:nvSpPr>
          <p:cNvPr id="3" name="Espace réservé du contenu 2"/>
          <p:cNvSpPr>
            <a:spLocks noGrp="1"/>
          </p:cNvSpPr>
          <p:nvPr>
            <p:ph idx="1"/>
          </p:nvPr>
        </p:nvSpPr>
        <p:spPr/>
        <p:txBody>
          <a:bodyPr/>
          <a:lstStyle/>
          <a:p>
            <a:r>
              <a:rPr lang="fr-FR" dirty="0" smtClean="0"/>
              <a:t>« Phénomène de gens embrassant des vues, des opinions, des idées pouvant mener au terrorisme » (Commission, communication au Conseil et au Parlement européen, 2005)</a:t>
            </a:r>
          </a:p>
          <a:p>
            <a:r>
              <a:rPr lang="fr-FR" dirty="0" smtClean="0"/>
              <a:t>« Processus de socialisation à l’extrémisme s’exprimant par le terrorisme" (Groupe d’experts sur la radicalisation violente nommé par la Commission en 2006, rapport de 2008)</a:t>
            </a:r>
          </a:p>
          <a:p>
            <a:endParaRPr lang="fr-FR" dirty="0"/>
          </a:p>
        </p:txBody>
      </p:sp>
    </p:spTree>
    <p:extLst>
      <p:ext uri="{BB962C8B-B14F-4D97-AF65-F5344CB8AC3E}">
        <p14:creationId xmlns:p14="http://schemas.microsoft.com/office/powerpoint/2010/main" val="242319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4. </a:t>
            </a:r>
            <a:r>
              <a:rPr lang="fr-FR" dirty="0" smtClean="0"/>
              <a:t>Assujettissement</a:t>
            </a:r>
            <a:br>
              <a:rPr lang="fr-FR" dirty="0" smtClean="0"/>
            </a:br>
            <a:r>
              <a:rPr lang="fr-FR" dirty="0" smtClean="0"/>
              <a:t>Interpellation (contexte)</a:t>
            </a:r>
            <a:br>
              <a:rPr lang="fr-FR" dirty="0" smtClean="0"/>
            </a:br>
            <a:endParaRPr lang="fr-FR" dirty="0"/>
          </a:p>
        </p:txBody>
      </p:sp>
      <p:sp>
        <p:nvSpPr>
          <p:cNvPr id="3" name="Espace réservé du contenu 2"/>
          <p:cNvSpPr>
            <a:spLocks noGrp="1"/>
          </p:cNvSpPr>
          <p:nvPr>
            <p:ph idx="1"/>
          </p:nvPr>
        </p:nvSpPr>
        <p:spPr>
          <a:xfrm>
            <a:off x="457200" y="1417638"/>
            <a:ext cx="8229600" cy="4708525"/>
          </a:xfrm>
        </p:spPr>
        <p:txBody>
          <a:bodyPr>
            <a:normAutofit fontScale="70000" lnSpcReduction="20000"/>
          </a:bodyPr>
          <a:lstStyle/>
          <a:p>
            <a:pPr marL="0" indent="0">
              <a:buNone/>
            </a:pPr>
            <a:endParaRPr lang="fr-FR" sz="2000" dirty="0" smtClean="0">
              <a:solidFill>
                <a:srgbClr val="FF0000"/>
              </a:solidFill>
            </a:endParaRPr>
          </a:p>
          <a:p>
            <a:pPr marL="0" indent="0">
              <a:buNone/>
            </a:pPr>
            <a:r>
              <a:rPr lang="fr-FR" sz="2000" dirty="0" smtClean="0">
                <a:solidFill>
                  <a:srgbClr val="FF0000"/>
                </a:solidFill>
              </a:rPr>
              <a:t>Gilbert </a:t>
            </a:r>
            <a:r>
              <a:rPr lang="fr-FR" sz="2000" dirty="0" err="1" smtClean="0">
                <a:solidFill>
                  <a:srgbClr val="FF0000"/>
                </a:solidFill>
              </a:rPr>
              <a:t>Achcar</a:t>
            </a:r>
            <a:r>
              <a:rPr lang="fr-FR" sz="2000" dirty="0" smtClean="0">
                <a:solidFill>
                  <a:srgbClr val="FF0000"/>
                </a:solidFill>
              </a:rPr>
              <a:t> (2003) : </a:t>
            </a:r>
            <a:r>
              <a:rPr lang="fr-FR" sz="2000" dirty="0">
                <a:solidFill>
                  <a:srgbClr val="FF0000"/>
                </a:solidFill>
              </a:rPr>
              <a:t>2003 </a:t>
            </a:r>
            <a:r>
              <a:rPr lang="fr-FR" sz="2000" i="1" dirty="0">
                <a:solidFill>
                  <a:srgbClr val="FF0000"/>
                </a:solidFill>
              </a:rPr>
              <a:t>: Le choc des barbaries. Terrorismes et désordre </a:t>
            </a:r>
            <a:r>
              <a:rPr lang="fr-FR" sz="2000" i="1" dirty="0" smtClean="0">
                <a:solidFill>
                  <a:srgbClr val="FF0000"/>
                </a:solidFill>
              </a:rPr>
              <a:t>mondial</a:t>
            </a:r>
          </a:p>
          <a:p>
            <a:pPr marL="0" indent="0">
              <a:buNone/>
            </a:pPr>
            <a:endParaRPr lang="fr-FR" sz="2000" i="1" dirty="0">
              <a:solidFill>
                <a:srgbClr val="FF0000"/>
              </a:solidFill>
            </a:endParaRPr>
          </a:p>
          <a:p>
            <a:pPr marL="0" lvl="1" indent="0">
              <a:buNone/>
            </a:pPr>
            <a:r>
              <a:rPr lang="fr-FR" sz="2000" i="1" dirty="0" smtClean="0"/>
              <a:t>	• Les vies qui comptent</a:t>
            </a:r>
          </a:p>
          <a:p>
            <a:pPr marL="0" lvl="1" indent="0">
              <a:buNone/>
            </a:pPr>
            <a:r>
              <a:rPr lang="fr-FR" sz="2000" i="1" dirty="0"/>
              <a:t>	</a:t>
            </a:r>
            <a:r>
              <a:rPr lang="fr-FR" sz="2000" i="1" dirty="0" smtClean="0"/>
              <a:t>• Agendas politiques, agendas économiques</a:t>
            </a:r>
            <a:endParaRPr lang="fr-FR" sz="2000" i="1" dirty="0"/>
          </a:p>
          <a:p>
            <a:pPr marL="0" indent="0">
              <a:buNone/>
            </a:pPr>
            <a:endParaRPr lang="fr-FR" sz="2000" i="1" dirty="0">
              <a:solidFill>
                <a:srgbClr val="FF0000"/>
              </a:solidFill>
            </a:endParaRPr>
          </a:p>
          <a:p>
            <a:pPr marL="0" indent="0">
              <a:buNone/>
            </a:pPr>
            <a:r>
              <a:rPr lang="fr-FR" sz="2000" dirty="0" smtClean="0">
                <a:solidFill>
                  <a:srgbClr val="FF0000"/>
                </a:solidFill>
              </a:rPr>
              <a:t>Alain Joxe (2004</a:t>
            </a:r>
            <a:r>
              <a:rPr lang="fr-FR" sz="2000" i="1" dirty="0" smtClean="0">
                <a:solidFill>
                  <a:srgbClr val="FF0000"/>
                </a:solidFill>
              </a:rPr>
              <a:t>) : </a:t>
            </a:r>
            <a:r>
              <a:rPr lang="fr-FR" sz="2000" i="1" dirty="0">
                <a:solidFill>
                  <a:srgbClr val="FF0000"/>
                </a:solidFill>
              </a:rPr>
              <a:t>Comment expliquer la </a:t>
            </a:r>
            <a:r>
              <a:rPr lang="fr-FR" sz="2000" i="1" dirty="0" err="1">
                <a:solidFill>
                  <a:srgbClr val="FF0000"/>
                </a:solidFill>
              </a:rPr>
              <a:t>barbarisation</a:t>
            </a:r>
            <a:r>
              <a:rPr lang="fr-FR" sz="2000" i="1" dirty="0">
                <a:solidFill>
                  <a:srgbClr val="FF0000"/>
                </a:solidFill>
              </a:rPr>
              <a:t> moderne de la guerre ? </a:t>
            </a:r>
          </a:p>
          <a:p>
            <a:pPr marL="400050" lvl="1" indent="0">
              <a:buNone/>
            </a:pPr>
            <a:endParaRPr lang="fr-FR" sz="2000" i="1" dirty="0" smtClean="0"/>
          </a:p>
          <a:p>
            <a:pPr marL="400050" lvl="1" indent="0">
              <a:buNone/>
            </a:pPr>
            <a:r>
              <a:rPr lang="fr-FR" sz="2000" i="1" dirty="0" smtClean="0"/>
              <a:t>• </a:t>
            </a:r>
            <a:r>
              <a:rPr lang="fr-FR" sz="2000" i="1" dirty="0"/>
              <a:t>une question de « style », non de létalité</a:t>
            </a:r>
          </a:p>
          <a:p>
            <a:pPr marL="1257300" lvl="2" indent="-457200">
              <a:buFont typeface="+mj-lt"/>
              <a:buAutoNum type="arabicPeriod"/>
            </a:pPr>
            <a:r>
              <a:rPr lang="fr-FR" sz="1600" i="1" dirty="0"/>
              <a:t> Civilité – discipline – efficacité – tuer de loin</a:t>
            </a:r>
          </a:p>
          <a:p>
            <a:pPr marL="1257300" lvl="2" indent="-457200">
              <a:buFont typeface="+mj-lt"/>
              <a:buAutoNum type="arabicPeriod"/>
            </a:pPr>
            <a:r>
              <a:rPr lang="fr-FR" sz="1600" i="1" dirty="0"/>
              <a:t>Barbarie – fureur – héroïsme – tuer de près</a:t>
            </a:r>
            <a:endParaRPr lang="fr-FR" sz="1000" i="1" dirty="0"/>
          </a:p>
          <a:p>
            <a:pPr marL="1257300" lvl="2" indent="-457200">
              <a:buFont typeface="+mj-lt"/>
              <a:buAutoNum type="arabicPeriod"/>
            </a:pPr>
            <a:endParaRPr lang="fr-FR" sz="2000" i="1" dirty="0"/>
          </a:p>
          <a:p>
            <a:pPr marL="400050" lvl="1" indent="0">
              <a:buNone/>
            </a:pPr>
            <a:r>
              <a:rPr lang="fr-FR" sz="2000" i="1" dirty="0"/>
              <a:t>• Etats et échelles de protection</a:t>
            </a:r>
          </a:p>
          <a:p>
            <a:pPr marL="400050" lvl="1" indent="0">
              <a:buNone/>
            </a:pPr>
            <a:endParaRPr lang="fr-FR" sz="2000" i="1" dirty="0"/>
          </a:p>
          <a:p>
            <a:pPr marL="400050" lvl="1" indent="0">
              <a:buNone/>
            </a:pPr>
            <a:r>
              <a:rPr lang="fr-FR" sz="2000" i="1" dirty="0"/>
              <a:t>• Les conditions de la </a:t>
            </a:r>
            <a:r>
              <a:rPr lang="fr-FR" sz="2000" i="1" dirty="0" err="1"/>
              <a:t>barbarisation</a:t>
            </a:r>
            <a:r>
              <a:rPr lang="fr-FR" sz="2000" i="1" dirty="0"/>
              <a:t> : l’absence de protection d’Etat</a:t>
            </a:r>
          </a:p>
          <a:p>
            <a:pPr marL="1257300" lvl="2" indent="-457200">
              <a:buFont typeface="+mj-lt"/>
              <a:buAutoNum type="arabicPeriod"/>
            </a:pPr>
            <a:r>
              <a:rPr lang="fr-FR" sz="1600" i="1" dirty="0"/>
              <a:t>Guerres symétriques</a:t>
            </a:r>
          </a:p>
          <a:p>
            <a:pPr marL="1257300" lvl="2" indent="-457200">
              <a:buFont typeface="+mj-lt"/>
              <a:buAutoNum type="arabicPeriod"/>
            </a:pPr>
            <a:r>
              <a:rPr lang="fr-FR" sz="1600" i="1" dirty="0"/>
              <a:t>Guerres asymétrique : la guerre d’Empire, la guerre… en pire</a:t>
            </a:r>
            <a:endParaRPr lang="fr-FR" sz="1000" i="1" dirty="0"/>
          </a:p>
          <a:p>
            <a:pPr marL="400050" lvl="1" indent="0">
              <a:buNone/>
            </a:pPr>
            <a:endParaRPr lang="fr-FR" sz="2000" i="1" dirty="0"/>
          </a:p>
          <a:p>
            <a:pPr marL="400050" lvl="1" indent="0">
              <a:buNone/>
            </a:pPr>
            <a:r>
              <a:rPr lang="fr-FR" sz="2000" i="1" dirty="0"/>
              <a:t>• Production et reproduction des identités prêtes au combat </a:t>
            </a:r>
          </a:p>
          <a:p>
            <a:pPr marL="1257300" lvl="2" indent="-457200">
              <a:buFont typeface="+mj-lt"/>
              <a:buAutoNum type="arabicPeriod"/>
            </a:pPr>
            <a:r>
              <a:rPr lang="fr-FR" sz="1600" i="1" dirty="0"/>
              <a:t>Identités « expressives », identités «  performatives </a:t>
            </a:r>
            <a:r>
              <a:rPr lang="fr-FR" sz="1600" i="1" dirty="0" smtClean="0"/>
              <a:t>»</a:t>
            </a:r>
          </a:p>
          <a:p>
            <a:pPr marL="1257300" lvl="2" indent="-457200">
              <a:buFont typeface="+mj-lt"/>
              <a:buAutoNum type="arabicPeriod"/>
            </a:pPr>
            <a:r>
              <a:rPr lang="fr-FR" sz="2000" i="1" dirty="0"/>
              <a:t>	</a:t>
            </a:r>
            <a:r>
              <a:rPr lang="fr-FR" sz="1600" i="1" dirty="0"/>
              <a:t>Mise en forme de la mémoire </a:t>
            </a:r>
            <a:r>
              <a:rPr lang="fr-FR" sz="1600" i="1" dirty="0" smtClean="0"/>
              <a:t>collective</a:t>
            </a:r>
            <a:endParaRPr lang="fr-FR" sz="1600" i="1" dirty="0"/>
          </a:p>
        </p:txBody>
      </p:sp>
    </p:spTree>
    <p:extLst>
      <p:ext uri="{BB962C8B-B14F-4D97-AF65-F5344CB8AC3E}">
        <p14:creationId xmlns:p14="http://schemas.microsoft.com/office/powerpoint/2010/main" val="252862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54864"/>
          </a:xfrm>
        </p:spPr>
        <p:txBody>
          <a:bodyPr>
            <a:normAutofit fontScale="90000"/>
          </a:bodyPr>
          <a:lstStyle/>
          <a:p>
            <a:r>
              <a:rPr lang="fr-FR" dirty="0" smtClean="0"/>
              <a:t>4. Assujettissement</a:t>
            </a:r>
            <a:br>
              <a:rPr lang="fr-FR" dirty="0" smtClean="0"/>
            </a:br>
            <a:r>
              <a:rPr lang="fr-FR" dirty="0" smtClean="0"/>
              <a:t>Reconnaissance</a:t>
            </a:r>
            <a:endParaRPr lang="fr-FR" dirty="0"/>
          </a:p>
        </p:txBody>
      </p:sp>
      <p:sp>
        <p:nvSpPr>
          <p:cNvPr id="3" name="Espace réservé du contenu 2"/>
          <p:cNvSpPr>
            <a:spLocks noGrp="1"/>
          </p:cNvSpPr>
          <p:nvPr>
            <p:ph idx="1"/>
          </p:nvPr>
        </p:nvSpPr>
        <p:spPr>
          <a:xfrm>
            <a:off x="457200" y="1417638"/>
            <a:ext cx="8229600" cy="4525963"/>
          </a:xfrm>
        </p:spPr>
        <p:txBody>
          <a:bodyPr>
            <a:normAutofit fontScale="70000" lnSpcReduction="20000"/>
          </a:bodyPr>
          <a:lstStyle/>
          <a:p>
            <a:pPr marL="0" indent="0">
              <a:buNone/>
            </a:pPr>
            <a:r>
              <a:rPr lang="fr-FR" dirty="0" smtClean="0">
                <a:solidFill>
                  <a:srgbClr val="FF0000"/>
                </a:solidFill>
              </a:rPr>
              <a:t>1. Benedict Anderson (</a:t>
            </a:r>
            <a:r>
              <a:rPr lang="fr-FR" dirty="0" err="1" smtClean="0">
                <a:solidFill>
                  <a:srgbClr val="FF0000"/>
                </a:solidFill>
              </a:rPr>
              <a:t>Imagined</a:t>
            </a:r>
            <a:r>
              <a:rPr lang="fr-FR" dirty="0" smtClean="0">
                <a:solidFill>
                  <a:srgbClr val="FF0000"/>
                </a:solidFill>
              </a:rPr>
              <a:t> </a:t>
            </a:r>
            <a:r>
              <a:rPr lang="fr-FR" dirty="0" err="1" smtClean="0">
                <a:solidFill>
                  <a:srgbClr val="FF0000"/>
                </a:solidFill>
              </a:rPr>
              <a:t>communities</a:t>
            </a:r>
            <a:r>
              <a:rPr lang="fr-FR" dirty="0" smtClean="0">
                <a:solidFill>
                  <a:srgbClr val="FF0000"/>
                </a:solidFill>
              </a:rPr>
              <a:t>)</a:t>
            </a:r>
            <a:r>
              <a:rPr lang="fr-FR" dirty="0" smtClean="0"/>
              <a:t>:</a:t>
            </a:r>
          </a:p>
          <a:p>
            <a:pPr marL="0" indent="0">
              <a:buNone/>
            </a:pPr>
            <a:r>
              <a:rPr lang="fr-FR" dirty="0" smtClean="0"/>
              <a:t>• « long-distance </a:t>
            </a:r>
            <a:r>
              <a:rPr lang="fr-FR" dirty="0" err="1" smtClean="0"/>
              <a:t>nationalism</a:t>
            </a:r>
            <a:r>
              <a:rPr lang="fr-FR" dirty="0" smtClean="0"/>
              <a:t> »</a:t>
            </a:r>
          </a:p>
          <a:p>
            <a:pPr marL="0" indent="0">
              <a:buNone/>
            </a:pPr>
            <a:r>
              <a:rPr lang="fr-FR" dirty="0" smtClean="0"/>
              <a:t>	- radicalisation </a:t>
            </a:r>
            <a:r>
              <a:rPr lang="fr-FR" dirty="0"/>
              <a:t>des </a:t>
            </a:r>
            <a:r>
              <a:rPr lang="fr-FR" dirty="0" smtClean="0"/>
              <a:t>objectifs</a:t>
            </a:r>
          </a:p>
          <a:p>
            <a:pPr marL="0" indent="0">
              <a:buNone/>
            </a:pPr>
            <a:r>
              <a:rPr lang="fr-FR" dirty="0"/>
              <a:t>	</a:t>
            </a:r>
            <a:r>
              <a:rPr lang="fr-FR" dirty="0" smtClean="0"/>
              <a:t>- déresponsabilisation des acteurs</a:t>
            </a:r>
            <a:endParaRPr lang="fr-FR" dirty="0"/>
          </a:p>
          <a:p>
            <a:pPr marL="0" indent="0">
              <a:buNone/>
            </a:pPr>
            <a:endParaRPr lang="en-US" dirty="0" smtClean="0">
              <a:solidFill>
                <a:srgbClr val="FF0000"/>
              </a:solidFill>
            </a:endParaRPr>
          </a:p>
          <a:p>
            <a:pPr marL="0" indent="0">
              <a:buNone/>
            </a:pPr>
            <a:r>
              <a:rPr lang="en-US" dirty="0" smtClean="0">
                <a:solidFill>
                  <a:srgbClr val="FF0000"/>
                </a:solidFill>
              </a:rPr>
              <a:t>2. Daniele </a:t>
            </a:r>
            <a:r>
              <a:rPr lang="en-US" dirty="0" err="1" smtClean="0">
                <a:solidFill>
                  <a:srgbClr val="FF0000"/>
                </a:solidFill>
              </a:rPr>
              <a:t>Conversi</a:t>
            </a:r>
            <a:r>
              <a:rPr lang="en-US" dirty="0" smtClean="0">
                <a:solidFill>
                  <a:srgbClr val="FF0000"/>
                </a:solidFill>
              </a:rPr>
              <a:t> : Irresponsible </a:t>
            </a:r>
            <a:r>
              <a:rPr lang="en-US" dirty="0" err="1">
                <a:solidFill>
                  <a:srgbClr val="FF0000"/>
                </a:solidFill>
              </a:rPr>
              <a:t>Radicalisation</a:t>
            </a:r>
            <a:r>
              <a:rPr lang="en-US" dirty="0">
                <a:solidFill>
                  <a:srgbClr val="FF0000"/>
                </a:solidFill>
              </a:rPr>
              <a:t>: Diasporas, </a:t>
            </a:r>
            <a:r>
              <a:rPr lang="en-US" dirty="0" err="1">
                <a:solidFill>
                  <a:srgbClr val="FF0000"/>
                </a:solidFill>
              </a:rPr>
              <a:t>Globalisation</a:t>
            </a:r>
            <a:r>
              <a:rPr lang="en-US" dirty="0">
                <a:solidFill>
                  <a:srgbClr val="FF0000"/>
                </a:solidFill>
              </a:rPr>
              <a:t> and Long-Distance Nationalism in the Digital </a:t>
            </a:r>
            <a:r>
              <a:rPr lang="en-US" dirty="0" smtClean="0">
                <a:solidFill>
                  <a:srgbClr val="FF0000"/>
                </a:solidFill>
              </a:rPr>
              <a:t>Age</a:t>
            </a:r>
          </a:p>
          <a:p>
            <a:pPr marL="0" indent="0">
              <a:buNone/>
            </a:pPr>
            <a:endParaRPr lang="en-US" dirty="0" smtClean="0">
              <a:solidFill>
                <a:srgbClr val="FF0000"/>
              </a:solidFill>
            </a:endParaRPr>
          </a:p>
          <a:p>
            <a:pPr marL="0" indent="0">
              <a:buNone/>
            </a:pPr>
            <a:r>
              <a:rPr lang="en-US" dirty="0" smtClean="0"/>
              <a:t>• Diasporas sans “homeland” (</a:t>
            </a:r>
            <a:r>
              <a:rPr lang="en-US" dirty="0" err="1" smtClean="0"/>
              <a:t>patrie</a:t>
            </a:r>
            <a:r>
              <a:rPr lang="en-US" dirty="0" smtClean="0"/>
              <a:t>) et diasporas avec un “homeland”</a:t>
            </a:r>
          </a:p>
          <a:p>
            <a:pPr marL="0" indent="0">
              <a:buNone/>
            </a:pPr>
            <a:r>
              <a:rPr lang="en-US" dirty="0" smtClean="0"/>
              <a:t>• </a:t>
            </a:r>
            <a:r>
              <a:rPr lang="fr-FR" u="sng" dirty="0"/>
              <a:t>Révolutions digitales et nationalisme </a:t>
            </a:r>
            <a:r>
              <a:rPr lang="fr-FR" u="sng" dirty="0" smtClean="0"/>
              <a:t>digital</a:t>
            </a:r>
          </a:p>
          <a:p>
            <a:pPr marL="0" indent="0">
              <a:buNone/>
            </a:pPr>
            <a:r>
              <a:rPr lang="fr-FR" u="sng" dirty="0" smtClean="0"/>
              <a:t>• Dé-différentiation culturelle &lt;-&gt; différenciation « ethnique »</a:t>
            </a:r>
          </a:p>
          <a:p>
            <a:pPr marL="0" indent="0">
              <a:buNone/>
            </a:pPr>
            <a:r>
              <a:rPr lang="fr-FR" u="sng" dirty="0" smtClean="0"/>
              <a:t>• Ce qui fait groupe est l’opposition à un autre groupe, présenté comme l’ennemi</a:t>
            </a:r>
            <a:endParaRPr lang="fr-FR" dirty="0"/>
          </a:p>
        </p:txBody>
      </p:sp>
    </p:spTree>
    <p:extLst>
      <p:ext uri="{BB962C8B-B14F-4D97-AF65-F5344CB8AC3E}">
        <p14:creationId xmlns:p14="http://schemas.microsoft.com/office/powerpoint/2010/main" val="29274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Enfants d’Etat (A. </a:t>
            </a:r>
            <a:r>
              <a:rPr lang="fr-FR" dirty="0" err="1" smtClean="0"/>
              <a:t>Sayad</a:t>
            </a:r>
            <a:r>
              <a:rPr lang="fr-FR" dirty="0" smtClean="0"/>
              <a:t>)</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0730470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97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Enfants d’Etat</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180131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27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Enfants d’Etat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Passion des lumières</a:t>
            </a:r>
          </a:p>
          <a:p>
            <a:pPr marL="457200" lvl="1" indent="0">
              <a:buNone/>
            </a:pPr>
            <a:r>
              <a:rPr lang="fr-FR" sz="2000" dirty="0" smtClean="0"/>
              <a:t>— à première vue, exigences contradictoires p/ passion de la nation</a:t>
            </a:r>
          </a:p>
          <a:p>
            <a:pPr marL="457200" lvl="1" indent="0">
              <a:buNone/>
            </a:pPr>
            <a:r>
              <a:rPr lang="fr-FR" sz="2000" dirty="0" smtClean="0"/>
              <a:t>— effets de leur conjugaison :</a:t>
            </a:r>
          </a:p>
          <a:p>
            <a:pPr marL="457200" lvl="1" indent="0">
              <a:buNone/>
            </a:pPr>
            <a:r>
              <a:rPr lang="fr-FR" sz="2000" dirty="0" smtClean="0"/>
              <a:t>• Exemple 1</a:t>
            </a:r>
          </a:p>
          <a:p>
            <a:pPr lvl="2"/>
            <a:r>
              <a:rPr lang="fr-FR" sz="1600" dirty="0"/>
              <a:t>Interdit : </a:t>
            </a:r>
          </a:p>
          <a:p>
            <a:pPr lvl="2"/>
            <a:r>
              <a:rPr lang="fr-FR" sz="1600" dirty="0"/>
              <a:t>Blâmable</a:t>
            </a:r>
          </a:p>
          <a:p>
            <a:pPr lvl="2"/>
            <a:r>
              <a:rPr lang="fr-FR" sz="1600" dirty="0"/>
              <a:t>Permis</a:t>
            </a:r>
          </a:p>
          <a:p>
            <a:pPr lvl="2"/>
            <a:r>
              <a:rPr lang="fr-FR" sz="1600" dirty="0"/>
              <a:t>Recommandé</a:t>
            </a:r>
          </a:p>
          <a:p>
            <a:pPr lvl="2"/>
            <a:r>
              <a:rPr lang="fr-FR" sz="1600" dirty="0" smtClean="0"/>
              <a:t>Bon</a:t>
            </a:r>
            <a:endParaRPr lang="fr-FR" dirty="0" smtClean="0"/>
          </a:p>
          <a:p>
            <a:pPr lvl="2"/>
            <a:endParaRPr lang="fr-FR" sz="2000" dirty="0" smtClean="0"/>
          </a:p>
          <a:p>
            <a:pPr marL="457200" lvl="1" indent="0">
              <a:buNone/>
            </a:pPr>
            <a:r>
              <a:rPr lang="fr-FR" sz="2000" dirty="0" smtClean="0"/>
              <a:t>• Exemple 2</a:t>
            </a:r>
          </a:p>
          <a:p>
            <a:pPr lvl="2"/>
            <a:r>
              <a:rPr lang="fr-FR" sz="1600" dirty="0"/>
              <a:t>	</a:t>
            </a:r>
            <a:r>
              <a:rPr lang="fr-FR" sz="1600" dirty="0" smtClean="0"/>
              <a:t>ce que veut la passion des Lumières</a:t>
            </a:r>
          </a:p>
          <a:p>
            <a:pPr lvl="2"/>
            <a:r>
              <a:rPr lang="fr-FR" sz="1600" dirty="0"/>
              <a:t>	</a:t>
            </a:r>
            <a:r>
              <a:rPr lang="fr-FR" sz="1600" dirty="0" smtClean="0"/>
              <a:t>ce que veut la passion de la Nation</a:t>
            </a:r>
          </a:p>
          <a:p>
            <a:pPr lvl="2"/>
            <a:r>
              <a:rPr lang="fr-FR" sz="1600" dirty="0"/>
              <a:t>	</a:t>
            </a:r>
            <a:r>
              <a:rPr lang="fr-FR" sz="1600" dirty="0" smtClean="0"/>
              <a:t>quand la passion des Lumières sert à satisfaire à passion de la Nation</a:t>
            </a:r>
          </a:p>
          <a:p>
            <a:pPr marL="914400" lvl="1" indent="-457200">
              <a:buAutoNum type="arabicParenR"/>
            </a:pPr>
            <a:endParaRPr lang="fr-FR" sz="2000" dirty="0" smtClean="0"/>
          </a:p>
        </p:txBody>
      </p:sp>
    </p:spTree>
    <p:extLst>
      <p:ext uri="{BB962C8B-B14F-4D97-AF65-F5344CB8AC3E}">
        <p14:creationId xmlns:p14="http://schemas.microsoft.com/office/powerpoint/2010/main" val="394613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5260" cy="778098"/>
          </a:xfrm>
        </p:spPr>
        <p:txBody>
          <a:bodyPr/>
          <a:lstStyle/>
          <a:p>
            <a:r>
              <a:rPr lang="fr-FR" sz="3600" dirty="0" smtClean="0"/>
              <a:t>   6. La ressource musulmane</a:t>
            </a:r>
            <a:endParaRPr lang="fr-FR" sz="3600" dirty="0"/>
          </a:p>
        </p:txBody>
      </p:sp>
      <p:sp>
        <p:nvSpPr>
          <p:cNvPr id="3" name="Espace réservé du contenu 2"/>
          <p:cNvSpPr>
            <a:spLocks noGrp="1"/>
          </p:cNvSpPr>
          <p:nvPr>
            <p:ph idx="1"/>
          </p:nvPr>
        </p:nvSpPr>
        <p:spPr>
          <a:xfrm>
            <a:off x="467544" y="1304764"/>
            <a:ext cx="8219256" cy="4821399"/>
          </a:xfrm>
        </p:spPr>
        <p:txBody>
          <a:bodyPr>
            <a:normAutofit lnSpcReduction="10000"/>
          </a:bodyPr>
          <a:lstStyle/>
          <a:p>
            <a:pPr marL="0" indent="0">
              <a:buNone/>
            </a:pPr>
            <a:r>
              <a:rPr lang="fr-FR" sz="2000" dirty="0" smtClean="0">
                <a:solidFill>
                  <a:srgbClr val="FF0000"/>
                </a:solidFill>
              </a:rPr>
              <a:t>2 remarques :</a:t>
            </a:r>
          </a:p>
          <a:p>
            <a:pPr marL="0" indent="0">
              <a:buNone/>
            </a:pPr>
            <a:endParaRPr lang="fr-FR" sz="2000" dirty="0" smtClean="0"/>
          </a:p>
          <a:p>
            <a:pPr marL="457200" indent="-457200">
              <a:buAutoNum type="arabicPeriod"/>
            </a:pPr>
            <a:r>
              <a:rPr lang="fr-FR" sz="2000" i="1" dirty="0" smtClean="0"/>
              <a:t>De la même façon que l’identité juive réfère désormais à la Shoah, l’identité musulmane réfère à la colonisation et à l’immigration</a:t>
            </a:r>
          </a:p>
          <a:p>
            <a:pPr lvl="1" indent="-342900">
              <a:buAutoNum type="alphaLcPeriod"/>
            </a:pPr>
            <a:r>
              <a:rPr lang="fr-FR" sz="1600" i="1" dirty="0"/>
              <a:t>Colonisation : loi du groupe des « nouveaux arrivants » </a:t>
            </a:r>
          </a:p>
          <a:p>
            <a:pPr lvl="1" indent="-342900">
              <a:buAutoNum type="alphaLcPeriod"/>
            </a:pPr>
            <a:r>
              <a:rPr lang="fr-FR" sz="1600" i="1" dirty="0"/>
              <a:t>Immigration : loi du groupe des « anciens habitants » </a:t>
            </a:r>
          </a:p>
          <a:p>
            <a:pPr marL="685800" lvl="1">
              <a:buFont typeface="Symbol" charset="0"/>
              <a:buChar char=""/>
            </a:pPr>
            <a:r>
              <a:rPr lang="fr-FR" sz="1600" i="1" dirty="0"/>
              <a:t>Loi du plus fort </a:t>
            </a:r>
          </a:p>
          <a:p>
            <a:pPr marL="457200" indent="-457200">
              <a:buAutoNum type="arabicPeriod"/>
            </a:pPr>
            <a:endParaRPr lang="fr-FR" sz="2000" i="1" dirty="0" smtClean="0"/>
          </a:p>
          <a:p>
            <a:pPr marL="457200" indent="-457200">
              <a:buAutoNum type="arabicPeriod"/>
            </a:pPr>
            <a:r>
              <a:rPr lang="fr-FR" sz="2000" i="1" dirty="0" smtClean="0"/>
              <a:t>Identifications diverses :</a:t>
            </a:r>
          </a:p>
          <a:p>
            <a:pPr marL="857250" lvl="1" indent="-457200">
              <a:buAutoNum type="alphaLcPeriod"/>
            </a:pPr>
            <a:r>
              <a:rPr lang="fr-FR" sz="1600" i="1" dirty="0" smtClean="0"/>
              <a:t>Tantôt plus religieuses (orthopraxie)</a:t>
            </a:r>
          </a:p>
          <a:p>
            <a:pPr marL="857250" lvl="1" indent="-457200">
              <a:buAutoNum type="alphaLcPeriod"/>
            </a:pPr>
            <a:r>
              <a:rPr lang="fr-FR" sz="1600" i="1" dirty="0" smtClean="0"/>
              <a:t>Tantôt plus « politiques » (conscience de la discrimination)</a:t>
            </a:r>
          </a:p>
          <a:p>
            <a:pPr marL="685800" lvl="1">
              <a:buFont typeface="Symbol" charset="0"/>
              <a:buChar char=""/>
            </a:pPr>
            <a:r>
              <a:rPr lang="fr-FR" sz="1600" i="1" dirty="0" smtClean="0"/>
              <a:t>Discrimination/Violence politique</a:t>
            </a:r>
            <a:endParaRPr lang="fr-FR" sz="1600" i="1" dirty="0"/>
          </a:p>
          <a:p>
            <a:pPr marL="400050" lvl="1" indent="0">
              <a:buNone/>
            </a:pPr>
            <a:endParaRPr lang="fr-FR" sz="2400" dirty="0" smtClean="0"/>
          </a:p>
          <a:p>
            <a:pPr marL="400050" lvl="1" indent="0">
              <a:buNone/>
            </a:pPr>
            <a:r>
              <a:rPr lang="fr-FR" dirty="0" smtClean="0"/>
              <a:t> </a:t>
            </a:r>
          </a:p>
        </p:txBody>
      </p:sp>
    </p:spTree>
    <p:extLst>
      <p:ext uri="{BB962C8B-B14F-4D97-AF65-F5344CB8AC3E}">
        <p14:creationId xmlns:p14="http://schemas.microsoft.com/office/powerpoint/2010/main" val="4241080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6. La ressource postcoloniale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Egalité et hiérarchisation</a:t>
            </a:r>
          </a:p>
          <a:p>
            <a:r>
              <a:rPr lang="fr-FR" dirty="0" smtClean="0"/>
              <a:t>Laïcité et évolution</a:t>
            </a:r>
          </a:p>
          <a:p>
            <a:r>
              <a:rPr lang="fr-FR" dirty="0" smtClean="0"/>
              <a:t>Libertés à géométrie variables</a:t>
            </a:r>
          </a:p>
          <a:p>
            <a:pPr lvl="1"/>
            <a:r>
              <a:rPr lang="fr-FR" sz="2000" dirty="0" smtClean="0"/>
              <a:t>Expression / blasphème</a:t>
            </a:r>
          </a:p>
          <a:p>
            <a:pPr lvl="1"/>
            <a:r>
              <a:rPr lang="fr-FR" sz="2000" dirty="0" smtClean="0"/>
              <a:t>Religion</a:t>
            </a:r>
          </a:p>
          <a:p>
            <a:r>
              <a:rPr lang="fr-FR" dirty="0" smtClean="0"/>
              <a:t>Laïcité et « professions de foi »</a:t>
            </a:r>
          </a:p>
          <a:p>
            <a:pPr lvl="1"/>
            <a:r>
              <a:rPr lang="fr-FR" sz="2000" dirty="0" smtClean="0"/>
              <a:t>ni dieu ni maître : devise anarchiste</a:t>
            </a:r>
          </a:p>
          <a:p>
            <a:pPr lvl="1"/>
            <a:r>
              <a:rPr lang="fr-FR" sz="2000" dirty="0" smtClean="0"/>
              <a:t>ni dieu ni maître, sinon [Charlie] : profession de foi, quel que soit ce dont Charlie est le nom </a:t>
            </a:r>
          </a:p>
          <a:p>
            <a:pPr lvl="2"/>
            <a:r>
              <a:rPr lang="fr-FR" sz="1800" dirty="0" smtClean="0"/>
              <a:t>République</a:t>
            </a:r>
          </a:p>
          <a:p>
            <a:pPr lvl="2"/>
            <a:r>
              <a:rPr lang="fr-FR" sz="1800" dirty="0" smtClean="0"/>
              <a:t>Empire (cf. « moment impérial »</a:t>
            </a:r>
          </a:p>
          <a:p>
            <a:endParaRPr lang="fr-FR" dirty="0"/>
          </a:p>
        </p:txBody>
      </p:sp>
    </p:spTree>
    <p:extLst>
      <p:ext uri="{BB962C8B-B14F-4D97-AF65-F5344CB8AC3E}">
        <p14:creationId xmlns:p14="http://schemas.microsoft.com/office/powerpoint/2010/main" val="837662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6. Le discours du djihâd violent</a:t>
            </a:r>
            <a:endParaRPr lang="fr-FR" dirty="0"/>
          </a:p>
        </p:txBody>
      </p:sp>
      <p:sp>
        <p:nvSpPr>
          <p:cNvPr id="3" name="Espace réservé du contenu 2"/>
          <p:cNvSpPr>
            <a:spLocks noGrp="1"/>
          </p:cNvSpPr>
          <p:nvPr>
            <p:ph idx="1"/>
          </p:nvPr>
        </p:nvSpPr>
        <p:spPr/>
        <p:txBody>
          <a:bodyPr/>
          <a:lstStyle/>
          <a:p>
            <a:r>
              <a:rPr lang="fr-FR" dirty="0" smtClean="0"/>
              <a:t>Une lecture stratégique des sources</a:t>
            </a:r>
          </a:p>
          <a:p>
            <a:pPr lvl="1"/>
            <a:r>
              <a:rPr lang="fr-FR" dirty="0" smtClean="0"/>
              <a:t>Émigrer, sortir : </a:t>
            </a:r>
          </a:p>
          <a:p>
            <a:pPr marL="914400" lvl="2" indent="0">
              <a:buNone/>
            </a:pPr>
            <a:r>
              <a:rPr lang="fr-FR" sz="2000" dirty="0" smtClean="0"/>
              <a:t>Reformulation du thème de l’immigration</a:t>
            </a:r>
          </a:p>
          <a:p>
            <a:pPr lvl="1"/>
            <a:r>
              <a:rPr lang="nl-BE" dirty="0" smtClean="0"/>
              <a:t>Tawhîd</a:t>
            </a:r>
          </a:p>
          <a:p>
            <a:pPr marL="914400" lvl="2" indent="0">
              <a:buNone/>
            </a:pPr>
            <a:r>
              <a:rPr lang="nl-BE" sz="2000" dirty="0" smtClean="0"/>
              <a:t>Reformulation du thème du fétichisme de la marchandise</a:t>
            </a:r>
          </a:p>
          <a:p>
            <a:pPr lvl="1"/>
            <a:r>
              <a:rPr lang="nl-BE" dirty="0" smtClean="0"/>
              <a:t>Taqlîd</a:t>
            </a:r>
          </a:p>
          <a:p>
            <a:pPr marL="914400" lvl="2" indent="0">
              <a:buNone/>
            </a:pPr>
            <a:r>
              <a:rPr lang="nl-BE" sz="2000" dirty="0"/>
              <a:t>Reformulation du thème de la loi, de l’évolution, du </a:t>
            </a:r>
            <a:r>
              <a:rPr lang="nl-BE" sz="2000" dirty="0" smtClean="0"/>
              <a:t>progrès</a:t>
            </a:r>
          </a:p>
          <a:p>
            <a:pPr lvl="1"/>
            <a:r>
              <a:rPr lang="nl-BE" dirty="0" smtClean="0"/>
              <a:t>Jihâd</a:t>
            </a:r>
          </a:p>
          <a:p>
            <a:pPr marL="914400" lvl="2" indent="0">
              <a:buNone/>
            </a:pPr>
            <a:r>
              <a:rPr lang="nl-BE" sz="2000" dirty="0" smtClean="0"/>
              <a:t>Reformulation du thème de la lutte armée </a:t>
            </a:r>
          </a:p>
          <a:p>
            <a:pPr marL="914400" lvl="2" indent="0">
              <a:buNone/>
            </a:pPr>
            <a:r>
              <a:rPr lang="nl-BE" sz="2000" dirty="0" smtClean="0"/>
              <a:t>“Suicide héroïque” (sauver la face)</a:t>
            </a:r>
          </a:p>
          <a:p>
            <a:endParaRPr lang="fr-FR" dirty="0" smtClean="0"/>
          </a:p>
          <a:p>
            <a:endParaRPr lang="fr-FR" dirty="0" smtClean="0"/>
          </a:p>
          <a:p>
            <a:endParaRPr lang="fr-FR" dirty="0"/>
          </a:p>
        </p:txBody>
      </p:sp>
    </p:spTree>
    <p:extLst>
      <p:ext uri="{BB962C8B-B14F-4D97-AF65-F5344CB8AC3E}">
        <p14:creationId xmlns:p14="http://schemas.microsoft.com/office/powerpoint/2010/main" val="1673773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5. Problématisation (III)</a:t>
            </a:r>
            <a:br>
              <a:rPr lang="fr-FR" sz="3600" dirty="0" smtClean="0"/>
            </a:br>
            <a:r>
              <a:rPr lang="fr-FR" sz="3600" dirty="0" err="1" smtClean="0"/>
              <a:t>Processuss</a:t>
            </a:r>
            <a:r>
              <a:rPr lang="fr-FR" sz="3600" dirty="0" smtClean="0"/>
              <a:t> d’association différentielle</a:t>
            </a:r>
            <a:endParaRPr lang="fr-FR" sz="3600" dirty="0"/>
          </a:p>
        </p:txBody>
      </p:sp>
      <p:sp>
        <p:nvSpPr>
          <p:cNvPr id="3" name="Espace réservé du contenu 2"/>
          <p:cNvSpPr>
            <a:spLocks noGrp="1"/>
          </p:cNvSpPr>
          <p:nvPr>
            <p:ph idx="1"/>
          </p:nvPr>
        </p:nvSpPr>
        <p:spPr/>
        <p:txBody>
          <a:bodyPr>
            <a:normAutofit fontScale="85000" lnSpcReduction="10000"/>
          </a:bodyPr>
          <a:lstStyle/>
          <a:p>
            <a:pPr marL="514350" indent="-514350">
              <a:buAutoNum type="arabicPeriod"/>
            </a:pPr>
            <a:r>
              <a:rPr lang="fr-FR" dirty="0" smtClean="0"/>
              <a:t>Le comportement déviant est appris</a:t>
            </a:r>
          </a:p>
          <a:p>
            <a:pPr marL="514350" indent="-514350">
              <a:buAutoNum type="arabicPeriod"/>
            </a:pPr>
            <a:r>
              <a:rPr lang="fr-FR" dirty="0" smtClean="0"/>
              <a:t>Il est appris dans un processus de communication</a:t>
            </a:r>
          </a:p>
          <a:p>
            <a:pPr marL="514350" indent="-514350">
              <a:buAutoNum type="arabicPeriod"/>
            </a:pPr>
            <a:r>
              <a:rPr lang="fr-FR" dirty="0" smtClean="0"/>
              <a:t>… dans des groupes d’intimes et d’amis</a:t>
            </a:r>
          </a:p>
          <a:p>
            <a:pPr marL="514350" indent="-514350">
              <a:buAutoNum type="arabicPeriod"/>
            </a:pPr>
            <a:r>
              <a:rPr lang="fr-FR" dirty="0" smtClean="0"/>
              <a:t>Apprentissage : techniques, mobiles, orientations à l’action, systèmes de justifications</a:t>
            </a:r>
          </a:p>
          <a:p>
            <a:pPr marL="514350" indent="-514350">
              <a:buAutoNum type="arabicPeriod"/>
            </a:pPr>
            <a:r>
              <a:rPr lang="fr-FR" dirty="0" smtClean="0"/>
              <a:t>Les associations différentielles dépendent de la définition de la loi comme </a:t>
            </a:r>
          </a:p>
          <a:p>
            <a:pPr marL="914400" lvl="1" indent="-514350">
              <a:buAutoNum type="arabicPeriod"/>
            </a:pPr>
            <a:r>
              <a:rPr lang="fr-FR" dirty="0" smtClean="0"/>
              <a:t>favorable ou défavorable</a:t>
            </a:r>
          </a:p>
          <a:p>
            <a:pPr marL="914400" lvl="1" indent="-514350">
              <a:buAutoNum type="arabicPeriod"/>
            </a:pPr>
            <a:r>
              <a:rPr lang="fr-FR" dirty="0"/>
              <a:t>p</a:t>
            </a:r>
            <a:r>
              <a:rPr lang="fr-FR" dirty="0" smtClean="0"/>
              <a:t>rotectrice ou non protectrice</a:t>
            </a:r>
          </a:p>
          <a:p>
            <a:pPr marL="914400" lvl="1" indent="-514350">
              <a:buAutoNum type="arabicPeriod"/>
            </a:pPr>
            <a:r>
              <a:rPr lang="fr-FR" dirty="0"/>
              <a:t>l</a:t>
            </a:r>
            <a:r>
              <a:rPr lang="fr-FR" dirty="0" smtClean="0"/>
              <a:t>égitime ou non légitime</a:t>
            </a:r>
            <a:endParaRPr lang="fr-FR" dirty="0"/>
          </a:p>
        </p:txBody>
      </p:sp>
    </p:spTree>
    <p:extLst>
      <p:ext uri="{BB962C8B-B14F-4D97-AF65-F5344CB8AC3E}">
        <p14:creationId xmlns:p14="http://schemas.microsoft.com/office/powerpoint/2010/main" val="1089253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7. Processus d’association différentielle</a:t>
            </a:r>
            <a:endParaRPr lang="fr-FR" sz="3600"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6. Il y passage à l’acte quand il y a excès de définitions défavorables de la loi par rapport aux définitions favorables </a:t>
            </a:r>
          </a:p>
          <a:p>
            <a:r>
              <a:rPr lang="fr-FR" dirty="0" smtClean="0"/>
              <a:t>	homogénéité normative au sein d’un groupe</a:t>
            </a:r>
          </a:p>
          <a:p>
            <a:r>
              <a:rPr lang="fr-FR" dirty="0" smtClean="0"/>
              <a:t> qui s’est coupé des autres (famille, école, travail…)</a:t>
            </a:r>
          </a:p>
          <a:p>
            <a:pPr marL="0" indent="0">
              <a:buNone/>
            </a:pPr>
            <a:r>
              <a:rPr lang="fr-FR" dirty="0" smtClean="0"/>
              <a:t>7. Les associations différentielles varient en intensité, en durée, en antériorité</a:t>
            </a:r>
          </a:p>
          <a:p>
            <a:pPr marL="0" indent="0">
              <a:buNone/>
            </a:pPr>
            <a:r>
              <a:rPr lang="fr-FR" dirty="0" smtClean="0"/>
              <a:t>8. Les besoins et les valeurs sont les mêmes que celles qui expliquent des comportements non déviants</a:t>
            </a:r>
          </a:p>
          <a:p>
            <a:pPr marL="0" indent="0">
              <a:buNone/>
            </a:pPr>
            <a:r>
              <a:rPr lang="fr-FR" dirty="0" smtClean="0"/>
              <a:t>9. Le processus d’apprentissage est identique à tout processus d’apprentissage</a:t>
            </a:r>
          </a:p>
        </p:txBody>
      </p:sp>
    </p:spTree>
    <p:extLst>
      <p:ext uri="{BB962C8B-B14F-4D97-AF65-F5344CB8AC3E}">
        <p14:creationId xmlns:p14="http://schemas.microsoft.com/office/powerpoint/2010/main" val="323330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quoi parlons-nous ?</a:t>
            </a:r>
            <a:endParaRPr lang="fr-FR" dirty="0"/>
          </a:p>
        </p:txBody>
      </p:sp>
      <p:sp>
        <p:nvSpPr>
          <p:cNvPr id="3" name="Espace réservé du contenu 2"/>
          <p:cNvSpPr>
            <a:spLocks noGrp="1"/>
          </p:cNvSpPr>
          <p:nvPr>
            <p:ph idx="1"/>
          </p:nvPr>
        </p:nvSpPr>
        <p:spPr/>
        <p:txBody>
          <a:bodyPr>
            <a:normAutofit lnSpcReduction="10000"/>
          </a:bodyPr>
          <a:lstStyle/>
          <a:p>
            <a:pPr marL="514350" indent="-514350">
              <a:buAutoNum type="arabicParenR"/>
            </a:pPr>
            <a:r>
              <a:rPr lang="fr-FR" dirty="0" smtClean="0"/>
              <a:t>Une notion et des métaphores </a:t>
            </a:r>
            <a:r>
              <a:rPr lang="fr-FR" dirty="0" smtClean="0"/>
              <a:t>proposées par des psychologues</a:t>
            </a:r>
          </a:p>
          <a:p>
            <a:pPr marL="514350" indent="-514350">
              <a:buAutoNum type="arabicParenR"/>
            </a:pPr>
            <a:r>
              <a:rPr lang="fr-FR" dirty="0"/>
              <a:t>M</a:t>
            </a:r>
            <a:r>
              <a:rPr lang="fr-FR" dirty="0" smtClean="0"/>
              <a:t>étaphore de l’escalier vers le terrorisme de </a:t>
            </a:r>
            <a:r>
              <a:rPr lang="fr-FR" dirty="0" err="1" smtClean="0"/>
              <a:t>Moghaddam</a:t>
            </a:r>
            <a:r>
              <a:rPr lang="fr-FR" dirty="0" smtClean="0"/>
              <a:t> (2005)</a:t>
            </a:r>
          </a:p>
          <a:p>
            <a:pPr marL="514350" indent="-514350">
              <a:buAutoNum type="arabicParenR"/>
            </a:pPr>
            <a:r>
              <a:rPr lang="fr-FR" dirty="0" smtClean="0"/>
              <a:t>Métaphore de la pyramide de radicalisation de </a:t>
            </a:r>
            <a:r>
              <a:rPr lang="fr-FR" dirty="0" err="1" smtClean="0"/>
              <a:t>McCauley</a:t>
            </a:r>
            <a:r>
              <a:rPr lang="fr-FR" dirty="0" smtClean="0"/>
              <a:t> et </a:t>
            </a:r>
            <a:r>
              <a:rPr lang="fr-FR" dirty="0" err="1" smtClean="0"/>
              <a:t>Moskalenko</a:t>
            </a:r>
            <a:r>
              <a:rPr lang="fr-FR" dirty="0" smtClean="0"/>
              <a:t> (2008)</a:t>
            </a:r>
          </a:p>
          <a:p>
            <a:pPr marL="514350" indent="-514350">
              <a:buAutoNum type="arabicParenR"/>
            </a:pPr>
            <a:r>
              <a:rPr lang="fr-FR" dirty="0" smtClean="0"/>
              <a:t>Des opérationnalisations diverses :</a:t>
            </a:r>
          </a:p>
          <a:p>
            <a:pPr marL="914400" lvl="1" indent="-514350"/>
            <a:r>
              <a:rPr lang="fr-FR" dirty="0" err="1" smtClean="0"/>
              <a:t>CoPPRa</a:t>
            </a:r>
            <a:endParaRPr lang="fr-FR" dirty="0" smtClean="0"/>
          </a:p>
          <a:p>
            <a:pPr marL="914400" lvl="1" indent="-514350"/>
            <a:r>
              <a:rPr lang="fr-FR" dirty="0" smtClean="0"/>
              <a:t>Surveillance par les services de renseignement</a:t>
            </a:r>
          </a:p>
          <a:p>
            <a:pPr marL="0" indent="0">
              <a:buNone/>
            </a:pPr>
            <a:endParaRPr lang="fr-FR" dirty="0" smtClean="0"/>
          </a:p>
          <a:p>
            <a:pPr marL="914400" lvl="1" indent="-514350">
              <a:buAutoNum type="arabicParenR"/>
            </a:pPr>
            <a:endParaRPr lang="fr-FR" dirty="0"/>
          </a:p>
        </p:txBody>
      </p:sp>
    </p:spTree>
    <p:extLst>
      <p:ext uri="{BB962C8B-B14F-4D97-AF65-F5344CB8AC3E}">
        <p14:creationId xmlns:p14="http://schemas.microsoft.com/office/powerpoint/2010/main" val="387466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Sites</a:t>
            </a:r>
            <a:endParaRPr lang="fr-FR" dirty="0"/>
          </a:p>
        </p:txBody>
      </p:sp>
      <p:sp>
        <p:nvSpPr>
          <p:cNvPr id="3" name="Espace réservé du contenu 2"/>
          <p:cNvSpPr>
            <a:spLocks noGrp="1"/>
          </p:cNvSpPr>
          <p:nvPr>
            <p:ph idx="1"/>
          </p:nvPr>
        </p:nvSpPr>
        <p:spPr/>
        <p:txBody>
          <a:bodyPr/>
          <a:lstStyle/>
          <a:p>
            <a:r>
              <a:rPr lang="fr-FR" dirty="0" smtClean="0"/>
              <a:t>Mosquées</a:t>
            </a:r>
          </a:p>
          <a:p>
            <a:r>
              <a:rPr lang="fr-FR" dirty="0" smtClean="0"/>
              <a:t>Universités</a:t>
            </a:r>
          </a:p>
          <a:p>
            <a:r>
              <a:rPr lang="fr-FR" dirty="0" smtClean="0"/>
              <a:t>Prisons</a:t>
            </a:r>
          </a:p>
          <a:p>
            <a:r>
              <a:rPr lang="fr-FR" dirty="0" smtClean="0"/>
              <a:t>Internet</a:t>
            </a:r>
            <a:endParaRPr lang="fr-FR" dirty="0"/>
          </a:p>
        </p:txBody>
      </p:sp>
    </p:spTree>
    <p:extLst>
      <p:ext uri="{BB962C8B-B14F-4D97-AF65-F5344CB8AC3E}">
        <p14:creationId xmlns:p14="http://schemas.microsoft.com/office/powerpoint/2010/main" val="11919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1. De quoi parlons-nous ? </a:t>
            </a:r>
            <a:br>
              <a:rPr lang="fr-FR" sz="3600" dirty="0" smtClean="0"/>
            </a:br>
            <a:r>
              <a:rPr lang="fr-FR" sz="3600" dirty="0" smtClean="0"/>
              <a:t>Métaphores</a:t>
            </a:r>
            <a:endParaRPr lang="fr-FR" sz="3600" dirty="0"/>
          </a:p>
        </p:txBody>
      </p:sp>
      <p:sp>
        <p:nvSpPr>
          <p:cNvPr id="3" name="Espace réservé du contenu 2"/>
          <p:cNvSpPr>
            <a:spLocks noGrp="1"/>
          </p:cNvSpPr>
          <p:nvPr>
            <p:ph idx="1"/>
          </p:nvPr>
        </p:nvSpPr>
        <p:spPr/>
        <p:txBody>
          <a:bodyPr>
            <a:normAutofit/>
          </a:bodyPr>
          <a:lstStyle/>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r>
              <a:rPr lang="fr-FR" sz="2000" dirty="0" err="1" smtClean="0"/>
              <a:t>Moghaddam</a:t>
            </a:r>
            <a:r>
              <a:rPr lang="fr-FR" sz="2000" dirty="0" smtClean="0"/>
              <a:t> F.M., The </a:t>
            </a:r>
            <a:r>
              <a:rPr lang="fr-FR" sz="2000" dirty="0" err="1" smtClean="0"/>
              <a:t>staircase</a:t>
            </a:r>
            <a:r>
              <a:rPr lang="fr-FR" sz="2000" dirty="0" smtClean="0"/>
              <a:t> to </a:t>
            </a:r>
            <a:r>
              <a:rPr lang="fr-FR" sz="2000" dirty="0" err="1" smtClean="0"/>
              <a:t>terrorism</a:t>
            </a:r>
            <a:r>
              <a:rPr lang="fr-FR" sz="2000" dirty="0" smtClean="0"/>
              <a:t>, </a:t>
            </a:r>
            <a:r>
              <a:rPr lang="fr-FR" sz="2000" i="1" dirty="0" smtClean="0"/>
              <a:t>The American </a:t>
            </a:r>
            <a:r>
              <a:rPr lang="fr-FR" sz="2000" i="1" dirty="0" err="1" smtClean="0"/>
              <a:t>Psychologist</a:t>
            </a:r>
            <a:r>
              <a:rPr lang="fr-FR" sz="2000" dirty="0" smtClean="0"/>
              <a:t>, 2005, 60/2, pp. 234-256</a:t>
            </a:r>
          </a:p>
        </p:txBody>
      </p:sp>
      <p:pic>
        <p:nvPicPr>
          <p:cNvPr id="5" name="Image 4"/>
          <p:cNvPicPr>
            <a:picLocks noChangeAspect="1"/>
          </p:cNvPicPr>
          <p:nvPr/>
        </p:nvPicPr>
        <p:blipFill>
          <a:blip r:embed="rId2"/>
          <a:stretch>
            <a:fillRect/>
          </a:stretch>
        </p:blipFill>
        <p:spPr>
          <a:xfrm>
            <a:off x="1746627" y="1600200"/>
            <a:ext cx="5132100" cy="3362811"/>
          </a:xfrm>
          <a:prstGeom prst="rect">
            <a:avLst/>
          </a:prstGeom>
        </p:spPr>
      </p:pic>
    </p:spTree>
    <p:extLst>
      <p:ext uri="{BB962C8B-B14F-4D97-AF65-F5344CB8AC3E}">
        <p14:creationId xmlns:p14="http://schemas.microsoft.com/office/powerpoint/2010/main" val="3729067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1. De quoi parlons-nous ? </a:t>
            </a:r>
            <a:br>
              <a:rPr lang="fr-FR" sz="3200" dirty="0"/>
            </a:br>
            <a:r>
              <a:rPr lang="fr-FR" sz="3200" dirty="0" smtClean="0"/>
              <a:t>Opérationnalisation 1</a:t>
            </a:r>
            <a:endParaRPr lang="fr-FR" sz="3200" dirty="0"/>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ln>
            <a:noFill/>
          </a:ln>
        </p:spPr>
      </p:pic>
    </p:spTree>
    <p:extLst>
      <p:ext uri="{BB962C8B-B14F-4D97-AF65-F5344CB8AC3E}">
        <p14:creationId xmlns:p14="http://schemas.microsoft.com/office/powerpoint/2010/main" val="179471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De quoi parlons-nous ?</a:t>
            </a:r>
            <a:br>
              <a:rPr lang="fr-FR" sz="3600" dirty="0" smtClean="0"/>
            </a:br>
            <a:r>
              <a:rPr lang="fr-FR" sz="3600" dirty="0" smtClean="0"/>
              <a:t>Opérationnalisation 2.</a:t>
            </a:r>
            <a:endParaRPr lang="fr-FR" sz="3600" dirty="0"/>
          </a:p>
        </p:txBody>
      </p:sp>
      <p:pic>
        <p:nvPicPr>
          <p:cNvPr id="4" name="Afbeelding 291"/>
          <p:cNvPicPr>
            <a:picLocks noGrp="1"/>
          </p:cNvPicPr>
          <p:nvPr>
            <p:ph idx="1"/>
          </p:nvPr>
        </p:nvPicPr>
        <p:blipFill>
          <a:blip r:embed="rId3" cstate="print">
            <a:extLst>
              <a:ext uri="{28A0092B-C50C-407E-A947-70E740481C1C}">
                <a14:useLocalDpi xmlns:a14="http://schemas.microsoft.com/office/drawing/2010/main" val="0"/>
              </a:ext>
            </a:extLst>
          </a:blip>
          <a:srcRect t="4791" b="4791"/>
          <a:stretch>
            <a:fillRect/>
          </a:stretch>
        </p:blipFill>
        <p:spPr bwMode="auto">
          <a:xfrm>
            <a:off x="689527" y="1600200"/>
            <a:ext cx="7410938" cy="3423631"/>
          </a:xfrm>
          <a:prstGeom prst="rect">
            <a:avLst/>
          </a:prstGeom>
          <a:noFill/>
          <a:ln>
            <a:noFill/>
          </a:ln>
        </p:spPr>
      </p:pic>
      <p:sp>
        <p:nvSpPr>
          <p:cNvPr id="6" name="Rectangle 5"/>
          <p:cNvSpPr/>
          <p:nvPr/>
        </p:nvSpPr>
        <p:spPr>
          <a:xfrm>
            <a:off x="457200" y="5023831"/>
            <a:ext cx="7643265" cy="646331"/>
          </a:xfrm>
          <a:prstGeom prst="rect">
            <a:avLst/>
          </a:prstGeom>
        </p:spPr>
        <p:txBody>
          <a:bodyPr wrap="square">
            <a:spAutoFit/>
          </a:bodyPr>
          <a:lstStyle/>
          <a:p>
            <a:r>
              <a:rPr lang="fr-BE" dirty="0"/>
              <a:t>Noppe, J., Ponsaers, P., Verhage, A., De Ruyver, B., &amp; Easton, M. (2011). </a:t>
            </a:r>
            <a:r>
              <a:rPr lang="nl-BE" i="1" dirty="0"/>
              <a:t>Preventie en radicalisering in België.</a:t>
            </a:r>
            <a:r>
              <a:rPr lang="nl-BE" dirty="0"/>
              <a:t> Antwerpen: Maklu.</a:t>
            </a:r>
            <a:endParaRPr lang="fr-FR" dirty="0"/>
          </a:p>
        </p:txBody>
      </p:sp>
    </p:spTree>
    <p:extLst>
      <p:ext uri="{BB962C8B-B14F-4D97-AF65-F5344CB8AC3E}">
        <p14:creationId xmlns:p14="http://schemas.microsoft.com/office/powerpoint/2010/main" val="271761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De quoi parlons-nous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Effets de la problématisation :</a:t>
            </a:r>
          </a:p>
          <a:p>
            <a:pPr marL="971550" lvl="1" indent="-514350">
              <a:buAutoNum type="arabicParenR"/>
            </a:pPr>
            <a:r>
              <a:rPr lang="fr-FR" dirty="0" smtClean="0"/>
              <a:t>Spot</a:t>
            </a:r>
          </a:p>
          <a:p>
            <a:pPr marL="1200150" lvl="2" indent="-342900"/>
            <a:r>
              <a:rPr lang="fr-FR" dirty="0" smtClean="0"/>
              <a:t>Recherche : quelles questions ?</a:t>
            </a:r>
          </a:p>
          <a:p>
            <a:pPr marL="1200150" lvl="2" indent="-342900"/>
            <a:r>
              <a:rPr lang="fr-FR" dirty="0" smtClean="0"/>
              <a:t>Action publique : quelles prises ? sur quelle réalité faut-il agir ?</a:t>
            </a:r>
          </a:p>
          <a:p>
            <a:pPr marL="1657350" lvl="3" indent="-342900"/>
            <a:r>
              <a:rPr lang="fr-FR" dirty="0" smtClean="0"/>
              <a:t>Radicalisation : « individus et groupes à risque » ; « vues,</a:t>
            </a:r>
          </a:p>
          <a:p>
            <a:pPr marL="1657350" lvl="3" indent="-342900"/>
            <a:r>
              <a:rPr lang="fr-FR" dirty="0" smtClean="0"/>
              <a:t>Recrutement :</a:t>
            </a:r>
          </a:p>
          <a:p>
            <a:pPr marL="971550" lvl="1" indent="-514350">
              <a:buAutoNum type="arabicParenR"/>
            </a:pPr>
            <a:r>
              <a:rPr lang="fr-FR" dirty="0" smtClean="0"/>
              <a:t>Scotome</a:t>
            </a:r>
          </a:p>
          <a:p>
            <a:pPr marL="1200150" lvl="2" indent="-342900"/>
            <a:r>
              <a:rPr lang="fr-FR" dirty="0"/>
              <a:t>Recherche : quelles questions </a:t>
            </a:r>
            <a:r>
              <a:rPr lang="fr-FR" dirty="0" smtClean="0"/>
              <a:t>?</a:t>
            </a:r>
          </a:p>
          <a:p>
            <a:pPr marL="1200150" lvl="2" indent="-342900"/>
            <a:r>
              <a:rPr lang="fr-FR" dirty="0" smtClean="0"/>
              <a:t>Action publique : </a:t>
            </a:r>
            <a:r>
              <a:rPr lang="fr-FR" dirty="0"/>
              <a:t>quelles prises ? sur quelle réalité faut-il agir ?</a:t>
            </a:r>
          </a:p>
          <a:p>
            <a:pPr marL="1371600" lvl="2" indent="-514350">
              <a:buAutoNum type="arabicParenR"/>
            </a:pPr>
            <a:endParaRPr lang="fr-FR" dirty="0" smtClean="0"/>
          </a:p>
        </p:txBody>
      </p:sp>
    </p:spTree>
    <p:extLst>
      <p:ext uri="{BB962C8B-B14F-4D97-AF65-F5344CB8AC3E}">
        <p14:creationId xmlns:p14="http://schemas.microsoft.com/office/powerpoint/2010/main" val="384377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1. De quoi parlons-nous </a:t>
            </a:r>
            <a:r>
              <a:rPr lang="fr-FR" sz="3600" dirty="0" smtClean="0"/>
              <a:t>?</a:t>
            </a:r>
            <a:br>
              <a:rPr lang="fr-FR" sz="3600" dirty="0" smtClean="0"/>
            </a:br>
            <a:r>
              <a:rPr lang="fr-FR" sz="3600" i="1" dirty="0" smtClean="0"/>
              <a:t>Surveiller…</a:t>
            </a:r>
            <a:endParaRPr lang="fr-FR" sz="3600"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t>Loi organique des services de renseignement et de sécurité </a:t>
            </a:r>
            <a:r>
              <a:rPr lang="fr-FR" dirty="0" smtClean="0"/>
              <a:t>(1998/2010)</a:t>
            </a:r>
          </a:p>
          <a:p>
            <a:pPr marL="0" indent="0">
              <a:buNone/>
            </a:pPr>
            <a:endParaRPr lang="fr-FR" b="1" u="sng" dirty="0"/>
          </a:p>
          <a:p>
            <a:pPr marL="0" indent="0">
              <a:buNone/>
            </a:pPr>
            <a:r>
              <a:rPr lang="fr-FR" b="1" u="sng" dirty="0" smtClean="0"/>
              <a:t>Radicalisation (</a:t>
            </a:r>
            <a:r>
              <a:rPr lang="fr-FR" b="1" u="sng" dirty="0"/>
              <a:t>article </a:t>
            </a:r>
            <a:r>
              <a:rPr lang="fr-FR" b="1" u="sng" dirty="0" smtClean="0"/>
              <a:t>3, 15°) :</a:t>
            </a:r>
            <a:endParaRPr lang="fr-FR" b="1" u="sng" dirty="0"/>
          </a:p>
          <a:p>
            <a:pPr marL="0" indent="0">
              <a:buNone/>
            </a:pPr>
            <a:r>
              <a:rPr lang="fr-FR" dirty="0" smtClean="0"/>
              <a:t>• un </a:t>
            </a:r>
            <a:r>
              <a:rPr lang="fr-FR" b="1" dirty="0" smtClean="0"/>
              <a:t>processus</a:t>
            </a:r>
            <a:r>
              <a:rPr lang="fr-FR" dirty="0" smtClean="0"/>
              <a:t> </a:t>
            </a:r>
            <a:r>
              <a:rPr lang="fr-FR" b="1" dirty="0" smtClean="0"/>
              <a:t>influençant</a:t>
            </a:r>
          </a:p>
          <a:p>
            <a:pPr marL="0" indent="0">
              <a:buNone/>
            </a:pPr>
            <a:r>
              <a:rPr lang="fr-FR" dirty="0" smtClean="0"/>
              <a:t>• un </a:t>
            </a:r>
            <a:r>
              <a:rPr lang="fr-FR" b="1" dirty="0" smtClean="0"/>
              <a:t>individu</a:t>
            </a:r>
            <a:r>
              <a:rPr lang="fr-FR" dirty="0" smtClean="0"/>
              <a:t> ou un </a:t>
            </a:r>
            <a:r>
              <a:rPr lang="fr-FR" b="1" dirty="0" smtClean="0"/>
              <a:t>groupe d’individus</a:t>
            </a:r>
          </a:p>
          <a:p>
            <a:pPr marL="0" indent="0">
              <a:buNone/>
            </a:pPr>
            <a:r>
              <a:rPr lang="fr-FR" dirty="0" smtClean="0"/>
              <a:t>• de telle sorte que cet individu ou ce groupe d’individus soi-en-</a:t>
            </a:r>
            <a:r>
              <a:rPr lang="fr-FR" dirty="0" err="1" smtClean="0"/>
              <a:t>t</a:t>
            </a:r>
            <a:r>
              <a:rPr lang="fr-FR" dirty="0" smtClean="0"/>
              <a:t> </a:t>
            </a:r>
            <a:r>
              <a:rPr lang="fr-FR" b="1" dirty="0" smtClean="0"/>
              <a:t>mentalement </a:t>
            </a:r>
            <a:r>
              <a:rPr lang="fr-FR" b="1" dirty="0" err="1" smtClean="0"/>
              <a:t>préparé-s</a:t>
            </a:r>
            <a:r>
              <a:rPr lang="fr-FR" b="1" dirty="0" smtClean="0"/>
              <a:t> ou </a:t>
            </a:r>
            <a:r>
              <a:rPr lang="fr-FR" b="1" dirty="0" err="1" smtClean="0"/>
              <a:t>disposé-s</a:t>
            </a:r>
            <a:r>
              <a:rPr lang="fr-FR" dirty="0" smtClean="0"/>
              <a:t> à </a:t>
            </a:r>
            <a:r>
              <a:rPr lang="fr-FR" b="1" dirty="0" smtClean="0"/>
              <a:t>commettre des actes terroristes</a:t>
            </a:r>
            <a:r>
              <a:rPr lang="fr-FR" dirty="0" smtClean="0"/>
              <a:t>.</a:t>
            </a:r>
          </a:p>
          <a:p>
            <a:pPr marL="0" indent="0">
              <a:buNone/>
            </a:pPr>
            <a:endParaRPr lang="fr-FR" dirty="0"/>
          </a:p>
          <a:p>
            <a:pPr marL="0" indent="0">
              <a:buNone/>
            </a:pPr>
            <a:r>
              <a:rPr lang="fr-FR" dirty="0" smtClean="0"/>
              <a:t>(Autres ajouts : « organisations sectaires nuisibles », « organisations criminelles », …</a:t>
            </a:r>
          </a:p>
        </p:txBody>
      </p:sp>
    </p:spTree>
    <p:extLst>
      <p:ext uri="{BB962C8B-B14F-4D97-AF65-F5344CB8AC3E}">
        <p14:creationId xmlns:p14="http://schemas.microsoft.com/office/powerpoint/2010/main" val="98362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TotalTime>
  <Words>1556</Words>
  <Application>Microsoft Macintosh PowerPoint</Application>
  <PresentationFormat>Présentation à l'écran (4:3)</PresentationFormat>
  <Paragraphs>366</Paragraphs>
  <Slides>40</Slides>
  <Notes>8</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Radicalisation : processus et sites</vt:lpstr>
      <vt:lpstr>Des injonctions non dites…</vt:lpstr>
      <vt:lpstr>De quoi parlons-nous ?</vt:lpstr>
      <vt:lpstr>De quoi parlons-nous ?</vt:lpstr>
      <vt:lpstr>1. De quoi parlons-nous ?  Métaphores</vt:lpstr>
      <vt:lpstr>1. De quoi parlons-nous ?  Opérationnalisation 1</vt:lpstr>
      <vt:lpstr>De quoi parlons-nous ? Opérationnalisation 2.</vt:lpstr>
      <vt:lpstr>1. De quoi parlons-nous ?</vt:lpstr>
      <vt:lpstr>1. De quoi parlons-nous ? Surveiller…</vt:lpstr>
      <vt:lpstr>1. De quoi parlons-nous ? Surveiller…</vt:lpstr>
      <vt:lpstr>1. De quoi parlons-nous ? Surveiller…</vt:lpstr>
      <vt:lpstr>1. De quoi parlons-nous ?  … et punir</vt:lpstr>
      <vt:lpstr>3. Problématisation (I) : une pyramide de gestion des risques</vt:lpstr>
      <vt:lpstr>1. De quoi parlons-nous ?</vt:lpstr>
      <vt:lpstr>2. De qui parlons-nous ?</vt:lpstr>
      <vt:lpstr>2. De qui parlons-nous ?</vt:lpstr>
      <vt:lpstr>2. De qui parlons-nous ?</vt:lpstr>
      <vt:lpstr>2. De qui parlons-nous ?</vt:lpstr>
      <vt:lpstr>2. De qui parlons-nous ?</vt:lpstr>
      <vt:lpstr>4. Cadrage étroit. Une économie politique… </vt:lpstr>
      <vt:lpstr>4. Cadrage étroit  </vt:lpstr>
      <vt:lpstr>Présentation PowerPoint</vt:lpstr>
      <vt:lpstr>4. Cadrage étroit</vt:lpstr>
      <vt:lpstr>4. Cadrage étroit</vt:lpstr>
      <vt:lpstr>4. Cadrage étroit</vt:lpstr>
      <vt:lpstr>4. Assujettissement</vt:lpstr>
      <vt:lpstr>   4. Assujettissement  Interpellations</vt:lpstr>
      <vt:lpstr>Présentation PowerPoint</vt:lpstr>
      <vt:lpstr>   4. Assujettissement interpellation (contexte)</vt:lpstr>
      <vt:lpstr>4. Assujettissement Interpellation (contexte) </vt:lpstr>
      <vt:lpstr>4. Assujettissement Reconnaissance</vt:lpstr>
      <vt:lpstr>5. Enfants d’Etat (A. Sayad)</vt:lpstr>
      <vt:lpstr>5. Enfants d’Etat</vt:lpstr>
      <vt:lpstr>5. Enfants d’Etat</vt:lpstr>
      <vt:lpstr>   6. La ressource musulmane</vt:lpstr>
      <vt:lpstr>6. La ressource postcoloniale</vt:lpstr>
      <vt:lpstr>6. Le discours du djihâd violent</vt:lpstr>
      <vt:lpstr>5. Problématisation (III) Processuss d’association différentielle</vt:lpstr>
      <vt:lpstr>7. Processus d’association différentielle</vt:lpstr>
      <vt:lpstr>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Radicalisation : processus et sites</dc:title>
  <dc:creator>Utilisateur de Microsoft Office</dc:creator>
  <cp:lastModifiedBy>Utilisateur de Microsoft Office</cp:lastModifiedBy>
  <cp:revision>41</cp:revision>
  <dcterms:created xsi:type="dcterms:W3CDTF">2015-04-30T05:33:58Z</dcterms:created>
  <dcterms:modified xsi:type="dcterms:W3CDTF">2015-06-02T07:24:10Z</dcterms:modified>
</cp:coreProperties>
</file>